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70" r:id="rId3"/>
    <p:sldId id="259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1D272A-B4A5-30CB-C8C4-F97D4C85B0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A63C509-F2F9-28AD-011C-F97B082D20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3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8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8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3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11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7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15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2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98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9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73983DF8-FA8C-2EF6-099C-2BC95A3EB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A431DC4-317E-B0D7-B401-944B5020E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CC5597-464A-C849-4B21-925043AB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DBF8BDC-5469-30CA-C0CE-8DFF59B007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15.4 Marine Ecosystems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91447A9E-5E89-EAF7-DC7D-03E9EF6C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009650"/>
            <a:ext cx="8491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  <a:t>KEY CONCEPT </a:t>
            </a:r>
            <a:b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Marine ecosystems are global.</a:t>
            </a:r>
          </a:p>
        </p:txBody>
      </p:sp>
      <p:pic>
        <p:nvPicPr>
          <p:cNvPr id="12294" name="Picture 6" descr="bhspe-0515co-001">
            <a:extLst>
              <a:ext uri="{FF2B5EF4-FFF2-40B4-BE49-F238E27FC236}">
                <a16:creationId xmlns:a16="http://schemas.microsoft.com/office/drawing/2014/main" id="{94EABF36-63AA-A028-1622-ADFD2398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981200"/>
            <a:ext cx="3784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FCB6D9DE-6A90-2F53-F2D0-698321F44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2616200"/>
            <a:ext cx="3543300" cy="3524250"/>
          </a:xfrm>
        </p:spPr>
        <p:txBody>
          <a:bodyPr/>
          <a:lstStyle/>
          <a:p>
            <a:pPr lvl="1" eaLnBrk="1" hangingPunct="1"/>
            <a:r>
              <a:rPr lang="en-US" altLang="en-US"/>
              <a:t>neritic zone—from intertidal zone to continental shelf</a:t>
            </a:r>
          </a:p>
          <a:p>
            <a:pPr lvl="1" eaLnBrk="1" hangingPunct="1"/>
            <a:r>
              <a:rPr lang="en-US" altLang="en-US"/>
              <a:t>bathyal zone—from neritic zone to base of continental shelf</a:t>
            </a:r>
          </a:p>
          <a:p>
            <a:pPr lvl="1" eaLnBrk="1" hangingPunct="1"/>
            <a:r>
              <a:rPr lang="en-US" altLang="en-US"/>
              <a:t>abyssal zone –lies below 2000 m</a:t>
            </a: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E808CA70-C7D9-B5E4-8AEA-34D86746D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803275"/>
            <a:ext cx="89058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ocean can be divided into zones. </a:t>
            </a: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67152F1A-4581-0AF4-17C6-6E5861AB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376363"/>
            <a:ext cx="84963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Ocean zones can be determined by their distance from shoreline and water depths.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intertidal zone—between low and high tide</a:t>
            </a:r>
          </a:p>
        </p:txBody>
      </p:sp>
      <p:grpSp>
        <p:nvGrpSpPr>
          <p:cNvPr id="30738" name="Group 18">
            <a:extLst>
              <a:ext uri="{FF2B5EF4-FFF2-40B4-BE49-F238E27FC236}">
                <a16:creationId xmlns:a16="http://schemas.microsoft.com/office/drawing/2014/main" id="{3D3B79FD-5E56-1C85-59D9-4EF338E5DBE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717800"/>
            <a:ext cx="4572000" cy="3384550"/>
            <a:chOff x="2688" y="1776"/>
            <a:chExt cx="2880" cy="2132"/>
          </a:xfrm>
        </p:grpSpPr>
        <p:pic>
          <p:nvPicPr>
            <p:cNvPr id="4101" name="Picture 12" descr="D:\AmitM_HMCO\WIP\Modified SB\Chapter 15\Images\bhspe-051504-002.jpg">
              <a:extLst>
                <a:ext uri="{FF2B5EF4-FFF2-40B4-BE49-F238E27FC236}">
                  <a16:creationId xmlns:a16="http://schemas.microsoft.com/office/drawing/2014/main" id="{7ED33262-04FC-E9E0-A1A9-FE1E5CDFC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880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3" name="Rectangle 13">
              <a:extLst>
                <a:ext uri="{FF2B5EF4-FFF2-40B4-BE49-F238E27FC236}">
                  <a16:creationId xmlns:a16="http://schemas.microsoft.com/office/drawing/2014/main" id="{9BDC1AA7-A989-DF55-51D3-128C1DE31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1776"/>
              <a:ext cx="82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intertidal zone</a:t>
              </a:r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834D2E7C-76A8-0A26-5383-23536387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920"/>
              <a:ext cx="69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neritic zone</a:t>
              </a:r>
            </a:p>
          </p:txBody>
        </p:sp>
        <p:sp>
          <p:nvSpPr>
            <p:cNvPr id="30735" name="Rectangle 15">
              <a:extLst>
                <a:ext uri="{FF2B5EF4-FFF2-40B4-BE49-F238E27FC236}">
                  <a16:creationId xmlns:a16="http://schemas.microsoft.com/office/drawing/2014/main" id="{C07A0E77-0E5E-9EF4-5221-C5C59260D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81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bathmat</a:t>
              </a:r>
              <a:b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</a:b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zone</a:t>
              </a:r>
            </a:p>
          </p:txBody>
        </p:sp>
        <p:sp>
          <p:nvSpPr>
            <p:cNvPr id="30736" name="Rectangle 16">
              <a:extLst>
                <a:ext uri="{FF2B5EF4-FFF2-40B4-BE49-F238E27FC236}">
                  <a16:creationId xmlns:a16="http://schemas.microsoft.com/office/drawing/2014/main" id="{B68849C6-9C5D-0247-EBE4-BBE3771E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96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abyssal</a:t>
              </a:r>
              <a:b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</a:br>
              <a:r>
                <a:rPr lang="en-US" sz="1300" b="1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zone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  <p:bldP spid="30729" grpId="0" autoUpdateAnimBg="0"/>
      <p:bldP spid="30730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>
            <a:extLst>
              <a:ext uri="{FF2B5EF4-FFF2-40B4-BE49-F238E27FC236}">
                <a16:creationId xmlns:a16="http://schemas.microsoft.com/office/drawing/2014/main" id="{643AD9DA-C93F-6734-8EAC-5AC8E2899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09650"/>
            <a:ext cx="84963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neritic zone harbors more biomass than any other zone.</a:t>
            </a: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F50AC7D2-7227-022B-3E9B-00DBE5BE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841500"/>
            <a:ext cx="84963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Plankton make up most of the biomass.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zooplankton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phytoplankton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8D1C788-23C5-B3BE-FF6D-6E1E110C8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04863"/>
            <a:ext cx="8915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Coastal waters contain unique habitats.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69FC94A-A457-7E1A-7947-4E5E73AB4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376363"/>
            <a:ext cx="84963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Coral reefs are found in warm waters.</a:t>
            </a:r>
          </a:p>
          <a:p>
            <a:pPr lvl="1" eaLnBrk="1" hangingPunct="1">
              <a:defRPr/>
            </a:pPr>
            <a:r>
              <a:rPr lang="en-US"/>
              <a:t>tropical climate zone</a:t>
            </a:r>
          </a:p>
          <a:p>
            <a:pPr lvl="1" eaLnBrk="1" hangingPunct="1">
              <a:defRPr/>
            </a:pPr>
            <a:r>
              <a:rPr lang="en-US"/>
              <a:t>great amount of biomass</a:t>
            </a:r>
          </a:p>
        </p:txBody>
      </p:sp>
      <p:pic>
        <p:nvPicPr>
          <p:cNvPr id="28676" name="Picture 4" descr="bhspe-051504-003">
            <a:extLst>
              <a:ext uri="{FF2B5EF4-FFF2-40B4-BE49-F238E27FC236}">
                <a16:creationId xmlns:a16="http://schemas.microsoft.com/office/drawing/2014/main" id="{A7A7D81A-3391-06C8-3833-A417245B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800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F8CA136-7457-33C4-F6D5-D4AD514DE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09650"/>
            <a:ext cx="44577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Kelp forests are found in cold, nutrient-rich waters.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2FF78E-F754-0E7A-861E-24354121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803400"/>
            <a:ext cx="40005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large communities of seaweed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great amount of biomass</a:t>
            </a:r>
          </a:p>
        </p:txBody>
      </p:sp>
      <p:pic>
        <p:nvPicPr>
          <p:cNvPr id="29700" name="Picture 4" descr="584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3843F047-712A-5769-5474-A400168D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990600"/>
            <a:ext cx="313055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135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The ocean can be divided into zones. </vt:lpstr>
      <vt:lpstr>PowerPoint Presentation</vt:lpstr>
      <vt:lpstr>Coastal waters contain unique habitats.</vt:lpstr>
      <vt:lpstr>PowerPoint Presentation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122</cp:revision>
  <dcterms:created xsi:type="dcterms:W3CDTF">2006-09-14T16:17:10Z</dcterms:created>
  <dcterms:modified xsi:type="dcterms:W3CDTF">2022-04-30T19:25:33Z</dcterms:modified>
</cp:coreProperties>
</file>