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sldIdLst>
    <p:sldId id="263" r:id="rId2"/>
    <p:sldId id="257" r:id="rId3"/>
    <p:sldId id="270" r:id="rId4"/>
    <p:sldId id="259" r:id="rId5"/>
    <p:sldId id="269" r:id="rId6"/>
    <p:sldId id="271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8"/>
  </p:normalViewPr>
  <p:slideViewPr>
    <p:cSldViewPr>
      <p:cViewPr varScale="1">
        <p:scale>
          <a:sx n="117" d="100"/>
          <a:sy n="117" d="100"/>
        </p:scale>
        <p:origin x="1336" y="168"/>
      </p:cViewPr>
      <p:guideLst>
        <p:guide orient="horz" pos="5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8AA33D-5FE8-93E9-9FE5-BB9D90B48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31FE094-279E-DFFD-ED71-9C0F0200AF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13.1 Ecologists Study Relationships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772400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2171700" cy="281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362700" cy="281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2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89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2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743075"/>
            <a:ext cx="4076700" cy="199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17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7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48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1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88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74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37226F17-CF11-105F-3BBD-1F0F0BE9FF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2292EB6-3DBE-A3E1-0985-A606455AA1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413705-1F73-B34C-6A99-9BD688846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43075"/>
            <a:ext cx="83058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F4F784A2-A6F8-5773-50FC-40EC697D8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492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16.4 Threats To Biodiversity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+mj-lt"/>
          <a:ea typeface="+mj-ea"/>
          <a:cs typeface="+mj-cs"/>
        </a:defRPr>
      </a:lvl1pPr>
      <a:lvl2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2pPr>
      <a:lvl3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3pPr>
      <a:lvl4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4pPr>
      <a:lvl5pPr marL="284163" indent="-284163" algn="l" rtl="0" eaLnBrk="0" fontAlgn="base" hangingPunct="0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5pPr>
      <a:lvl6pPr marL="7413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6pPr>
      <a:lvl7pPr marL="11985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7pPr>
      <a:lvl8pPr marL="16557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8pPr>
      <a:lvl9pPr marL="2112963" indent="-284163" algn="l" rtl="0" fontAlgn="base">
        <a:spcBef>
          <a:spcPct val="0"/>
        </a:spcBef>
        <a:spcAft>
          <a:spcPct val="0"/>
        </a:spcAft>
        <a:buBlip>
          <a:blip r:embed="rId14"/>
        </a:buBlip>
        <a:defRPr sz="2400" b="1">
          <a:solidFill>
            <a:srgbClr val="18649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86F79EC-B286-E36E-B9C0-5638279EB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009650"/>
            <a:ext cx="8496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defRPr/>
            </a:pPr>
            <a: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  <a:t>KEY CONCEPT </a:t>
            </a:r>
            <a:br>
              <a:rPr lang="en-US" b="1">
                <a:solidFill>
                  <a:srgbClr val="186496"/>
                </a:solidFill>
                <a:latin typeface="Arial" charset="0"/>
                <a:ea typeface="ＭＳ Ｐゴシック" charset="0"/>
              </a:rPr>
            </a:b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The impact of a growing human population threatens biodiversity. </a:t>
            </a:r>
          </a:p>
        </p:txBody>
      </p:sp>
      <p:pic>
        <p:nvPicPr>
          <p:cNvPr id="12294" name="Picture 6" descr="bhspe-0516co-001">
            <a:extLst>
              <a:ext uri="{FF2B5EF4-FFF2-40B4-BE49-F238E27FC236}">
                <a16:creationId xmlns:a16="http://schemas.microsoft.com/office/drawing/2014/main" id="{49EC4F6D-29B5-6BA4-27D5-C4AE15620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40000"/>
            <a:ext cx="53340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bhspe-051604-001">
            <a:extLst>
              <a:ext uri="{FF2B5EF4-FFF2-40B4-BE49-F238E27FC236}">
                <a16:creationId xmlns:a16="http://schemas.microsoft.com/office/drawing/2014/main" id="{064B7426-6661-DFE2-0DF9-746E7667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32004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31C6A209-B022-2BB6-E347-D4BFC474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3" y="801688"/>
            <a:ext cx="8891587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Preserving biodiversity is important to the future of the biosphere. 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9C5B21-A8CC-3641-2A0D-33A1DF07F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743075"/>
            <a:ext cx="8496300" cy="17716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loss of biodiversity has long-term effects.</a:t>
            </a:r>
          </a:p>
          <a:p>
            <a:pPr lvl="1" eaLnBrk="1" hangingPunct="1">
              <a:defRPr/>
            </a:pPr>
            <a:r>
              <a:rPr lang="en-US"/>
              <a:t>loss of medical and technological advances</a:t>
            </a:r>
          </a:p>
          <a:p>
            <a:pPr lvl="1" eaLnBrk="1" hangingPunct="1">
              <a:defRPr/>
            </a:pPr>
            <a:r>
              <a:rPr lang="en-US"/>
              <a:t>extinction of species</a:t>
            </a:r>
          </a:p>
          <a:p>
            <a:pPr lvl="1" eaLnBrk="1" hangingPunct="1">
              <a:defRPr/>
            </a:pPr>
            <a:r>
              <a:rPr lang="en-US"/>
              <a:t>loss of ecosystem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FB0F5DD-1414-4F00-7936-1258AA2CC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788988"/>
            <a:ext cx="893445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Loss of habitat eliminates species. 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C9EBB57-BE31-199E-AAF5-DBD262177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371600"/>
            <a:ext cx="8496300" cy="1698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Habitat fragmentation prevents an organism from accessing its entire home range.</a:t>
            </a:r>
          </a:p>
          <a:p>
            <a:pPr lvl="1" eaLnBrk="1" hangingPunct="1">
              <a:defRPr/>
            </a:pPr>
            <a:r>
              <a:rPr lang="en-US"/>
              <a:t>occurs when a barrier forms within the habitat</a:t>
            </a:r>
          </a:p>
          <a:p>
            <a:pPr lvl="1" eaLnBrk="1" hangingPunct="1">
              <a:defRPr/>
            </a:pPr>
            <a:r>
              <a:rPr lang="en-US"/>
              <a:t>often caused by human development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Rectangle 40">
            <a:extLst>
              <a:ext uri="{FF2B5EF4-FFF2-40B4-BE49-F238E27FC236}">
                <a16:creationId xmlns:a16="http://schemas.microsoft.com/office/drawing/2014/main" id="{B84A0C6C-1D1E-90EB-8E07-DB54AA889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038225"/>
            <a:ext cx="84963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Habitat corridors are a solution to the problem.</a:t>
            </a: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DEAEDA0F-E2A7-5F8E-4E77-FD62F8FA0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485900"/>
            <a:ext cx="84963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corridors can be road overpasses or underpasses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allow species to move between different areas of habitat</a:t>
            </a:r>
          </a:p>
        </p:txBody>
      </p:sp>
      <p:pic>
        <p:nvPicPr>
          <p:cNvPr id="7216" name="Picture 48" descr="bhspe-051604-002">
            <a:extLst>
              <a:ext uri="{FF2B5EF4-FFF2-40B4-BE49-F238E27FC236}">
                <a16:creationId xmlns:a16="http://schemas.microsoft.com/office/drawing/2014/main" id="{64D985F4-53A3-25A2-C0EF-1EF32796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562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utoUpdateAnimBg="0"/>
      <p:bldP spid="721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EE56B44-3BFA-19AF-7708-BB831C0AE1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801688"/>
            <a:ext cx="8920162" cy="822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Introduced species can disrupt stable relationships in an ecosystem. 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6C93B4D-E9BA-7BB1-4F83-8D0A12A1D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43075"/>
            <a:ext cx="8610600" cy="359727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An introduced species is one that is brought to an ecosystem by humans.</a:t>
            </a:r>
          </a:p>
          <a:p>
            <a:pPr lvl="1" eaLnBrk="1" hangingPunct="1">
              <a:defRPr/>
            </a:pPr>
            <a:r>
              <a:rPr lang="en-US"/>
              <a:t>accidental</a:t>
            </a:r>
          </a:p>
          <a:p>
            <a:pPr lvl="1" eaLnBrk="1" hangingPunct="1">
              <a:defRPr/>
            </a:pPr>
            <a:r>
              <a:rPr lang="en-US"/>
              <a:t>purposeful</a:t>
            </a:r>
          </a:p>
          <a:p>
            <a:pPr eaLnBrk="1" hangingPunct="1">
              <a:defRPr/>
            </a:pPr>
            <a:r>
              <a:rPr lang="en-US"/>
              <a:t>Invasive species</a:t>
            </a:r>
            <a:br>
              <a:rPr lang="en-US"/>
            </a:br>
            <a:r>
              <a:rPr lang="en-US"/>
              <a:t>can have an</a:t>
            </a:r>
            <a:br>
              <a:rPr lang="en-US"/>
            </a:br>
            <a:r>
              <a:rPr lang="en-US"/>
              <a:t>environmental</a:t>
            </a:r>
            <a:br>
              <a:rPr lang="en-US"/>
            </a:br>
            <a:r>
              <a:rPr lang="en-US"/>
              <a:t>and economic</a:t>
            </a:r>
            <a:br>
              <a:rPr lang="en-US"/>
            </a:br>
            <a:r>
              <a:rPr lang="en-US"/>
              <a:t>impact.</a:t>
            </a:r>
          </a:p>
        </p:txBody>
      </p:sp>
      <p:pic>
        <p:nvPicPr>
          <p:cNvPr id="29700" name="Picture 4" descr="441.jpg                                                        0006B018&#9;Macintosh                      BEB7E0B0:">
            <a:extLst>
              <a:ext uri="{FF2B5EF4-FFF2-40B4-BE49-F238E27FC236}">
                <a16:creationId xmlns:a16="http://schemas.microsoft.com/office/drawing/2014/main" id="{F4DFBAC1-9ADD-962C-DD69-A04448033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590800"/>
            <a:ext cx="5330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2F656D1-964E-7E95-9417-42342D150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023938"/>
            <a:ext cx="8510587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Invasive species often push out native species.</a:t>
            </a:r>
          </a:p>
        </p:txBody>
      </p:sp>
      <p:pic>
        <p:nvPicPr>
          <p:cNvPr id="37892" name="Picture 4" descr="bhspe-051604-003">
            <a:extLst>
              <a:ext uri="{FF2B5EF4-FFF2-40B4-BE49-F238E27FC236}">
                <a16:creationId xmlns:a16="http://schemas.microsoft.com/office/drawing/2014/main" id="{C23612A6-008D-1AAC-8C6B-1C96CDC2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057400"/>
            <a:ext cx="64801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>
            <a:extLst>
              <a:ext uri="{FF2B5EF4-FFF2-40B4-BE49-F238E27FC236}">
                <a16:creationId xmlns:a16="http://schemas.microsoft.com/office/drawing/2014/main" id="{280CEDAE-A268-56E3-AE64-8A7CC6F4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460500"/>
            <a:ext cx="851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Burmese python (Florida Everglades)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4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9986F55-BA6E-99B6-E07A-E0DD22730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023938"/>
            <a:ext cx="8510587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Invasive species often push out native species.</a:t>
            </a:r>
          </a:p>
        </p:txBody>
      </p:sp>
      <p:pic>
        <p:nvPicPr>
          <p:cNvPr id="43011" name="Picture 3" descr="bhspe-051604-005">
            <a:extLst>
              <a:ext uri="{FF2B5EF4-FFF2-40B4-BE49-F238E27FC236}">
                <a16:creationId xmlns:a16="http://schemas.microsoft.com/office/drawing/2014/main" id="{01D2FC5C-05CE-6FEB-6E47-FEAD18A2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057400"/>
            <a:ext cx="59848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tangle 7">
            <a:extLst>
              <a:ext uri="{FF2B5EF4-FFF2-40B4-BE49-F238E27FC236}">
                <a16:creationId xmlns:a16="http://schemas.microsoft.com/office/drawing/2014/main" id="{B7DFFB41-09C7-7878-653F-FA792E0E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460500"/>
            <a:ext cx="851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mice (Australia)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 bldLvl="2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9F728CF-71CF-C12E-2360-891453514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413" y="1023938"/>
            <a:ext cx="8510587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Invasive species often push out native species.</a:t>
            </a:r>
          </a:p>
        </p:txBody>
      </p:sp>
      <p:pic>
        <p:nvPicPr>
          <p:cNvPr id="44037" name="Picture 5" descr="bhspe-051604-004">
            <a:extLst>
              <a:ext uri="{FF2B5EF4-FFF2-40B4-BE49-F238E27FC236}">
                <a16:creationId xmlns:a16="http://schemas.microsoft.com/office/drawing/2014/main" id="{EE6DB0F1-DCCC-DA2C-E5FE-0CD92CE6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25650"/>
            <a:ext cx="5943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>
            <a:extLst>
              <a:ext uri="{FF2B5EF4-FFF2-40B4-BE49-F238E27FC236}">
                <a16:creationId xmlns:a16="http://schemas.microsoft.com/office/drawing/2014/main" id="{EDD0C5E5-B97E-CC30-EF8C-0737682D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1460500"/>
            <a:ext cx="851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>
                <a:latin typeface="Arial" charset="0"/>
                <a:ea typeface="ＭＳ Ｐゴシック" charset="0"/>
              </a:rPr>
              <a:t>kudzu (southeastern United States)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 advAuto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181</Words>
  <Application>Microsoft Macintosh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</vt:lpstr>
      <vt:lpstr>ＭＳ Ｐゴシック</vt:lpstr>
      <vt:lpstr>Arial</vt:lpstr>
      <vt:lpstr>Calibri</vt:lpstr>
      <vt:lpstr>Blank Presentation</vt:lpstr>
      <vt:lpstr>PowerPoint Presentation</vt:lpstr>
      <vt:lpstr>Preserving biodiversity is important to the future of the biosphere.  </vt:lpstr>
      <vt:lpstr>Loss of habitat eliminates species.  </vt:lpstr>
      <vt:lpstr>PowerPoint Presentation</vt:lpstr>
      <vt:lpstr>Introduced species can disrupt stable relationships in an ecosystem.  </vt:lpstr>
      <vt:lpstr>PowerPoint Presentation</vt:lpstr>
      <vt:lpstr>PowerPoint Presentation</vt:lpstr>
      <vt:lpstr>PowerPoint Presentation</vt:lpstr>
    </vt:vector>
  </TitlesOfParts>
  <Company>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Rosemary Bond</cp:lastModifiedBy>
  <cp:revision>147</cp:revision>
  <dcterms:created xsi:type="dcterms:W3CDTF">2006-09-14T16:17:10Z</dcterms:created>
  <dcterms:modified xsi:type="dcterms:W3CDTF">2022-04-30T20:45:22Z</dcterms:modified>
</cp:coreProperties>
</file>