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3" r:id="rId5"/>
    <p:sldId id="264" r:id="rId6"/>
    <p:sldId id="265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5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0" y="0"/>
            <a:ext cx="12192000" cy="19812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0" y="2667000"/>
            <a:ext cx="121920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latin typeface="Times New Roman" panose="02020603050405020304" pitchFamily="18" charset="0"/>
            </a:endParaRPr>
          </a:p>
        </p:txBody>
      </p:sp>
      <p:pic>
        <p:nvPicPr>
          <p:cNvPr id="466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>
            <a:fillRect/>
          </a:stretch>
        </p:blipFill>
        <p:spPr bwMode="auto">
          <a:xfrm>
            <a:off x="0" y="2590800"/>
            <a:ext cx="78232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0" y="1981200"/>
            <a:ext cx="12192000" cy="685800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7823200" y="6003926"/>
            <a:ext cx="436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626292"/>
                </a:solidFill>
                <a:latin typeface="Arial" panose="020B0604020202020204" pitchFamily="34" charset="0"/>
              </a:rPr>
              <a:t>ELAINE N. MARIEB</a:t>
            </a:r>
          </a:p>
        </p:txBody>
      </p:sp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7823200" y="4876800"/>
            <a:ext cx="436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600" b="1">
                <a:solidFill>
                  <a:srgbClr val="626292"/>
                </a:solidFill>
                <a:latin typeface="Arial" panose="020B0604020202020204" pitchFamily="34" charset="0"/>
              </a:rPr>
              <a:t>EIGHTH EDITION</a:t>
            </a:r>
          </a:p>
        </p:txBody>
      </p:sp>
      <p:sp>
        <p:nvSpPr>
          <p:cNvPr id="466952" name="Rectangle 8"/>
          <p:cNvSpPr>
            <a:spLocks noChangeArrowheads="1"/>
          </p:cNvSpPr>
          <p:nvPr/>
        </p:nvSpPr>
        <p:spPr bwMode="auto">
          <a:xfrm>
            <a:off x="0" y="1"/>
            <a:ext cx="2438400" cy="1616075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000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66953" name="Rectangle 9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rgbClr val="62629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203200" y="6583364"/>
            <a:ext cx="1188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</a:rPr>
              <a:t>Copyright © 2006 Pearson Education, Inc., publishing as Benjamin Cummings</a:t>
            </a:r>
          </a:p>
        </p:txBody>
      </p:sp>
      <p:sp>
        <p:nvSpPr>
          <p:cNvPr id="466955" name="Rectangle 11"/>
          <p:cNvSpPr>
            <a:spLocks noChangeArrowheads="1"/>
          </p:cNvSpPr>
          <p:nvPr/>
        </p:nvSpPr>
        <p:spPr bwMode="auto">
          <a:xfrm>
            <a:off x="2540000" y="2209800"/>
            <a:ext cx="965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62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</a:rPr>
              <a:t>PowerPoint</a:t>
            </a:r>
            <a:r>
              <a:rPr lang="en-US" sz="1400" b="1" baseline="30000">
                <a:solidFill>
                  <a:schemeClr val="bg1"/>
                </a:solidFill>
                <a:latin typeface="Arial" panose="020B0604020202020204" pitchFamily="34" charset="0"/>
              </a:rPr>
              <a:t>®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</a:rPr>
              <a:t> Lecture Slide Presentation by Jerry L. Cook, Sam Houston University</a:t>
            </a:r>
          </a:p>
        </p:txBody>
      </p:sp>
      <p:sp>
        <p:nvSpPr>
          <p:cNvPr id="466956" name="Text Box 12"/>
          <p:cNvSpPr txBox="1">
            <a:spLocks noChangeArrowheads="1"/>
          </p:cNvSpPr>
          <p:nvPr/>
        </p:nvSpPr>
        <p:spPr bwMode="auto">
          <a:xfrm>
            <a:off x="0" y="1387476"/>
            <a:ext cx="2438400" cy="646331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sz="18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sz="1800">
              <a:latin typeface="Times New Roman" panose="02020603050405020304" pitchFamily="18" charset="0"/>
            </a:endParaRPr>
          </a:p>
        </p:txBody>
      </p:sp>
      <p:grpSp>
        <p:nvGrpSpPr>
          <p:cNvPr id="466957" name="Group 13"/>
          <p:cNvGrpSpPr>
            <a:grpSpLocks/>
          </p:cNvGrpSpPr>
          <p:nvPr/>
        </p:nvGrpSpPr>
        <p:grpSpPr bwMode="auto">
          <a:xfrm>
            <a:off x="0" y="1981200"/>
            <a:ext cx="2438400" cy="685800"/>
            <a:chOff x="1008" y="1512"/>
            <a:chExt cx="5760" cy="1260"/>
          </a:xfrm>
        </p:grpSpPr>
        <p:sp>
          <p:nvSpPr>
            <p:cNvPr id="466958" name="Rectangle 14"/>
            <p:cNvSpPr>
              <a:spLocks noChangeArrowheads="1"/>
            </p:cNvSpPr>
            <p:nvPr/>
          </p:nvSpPr>
          <p:spPr bwMode="auto">
            <a:xfrm>
              <a:off x="1008" y="1512"/>
              <a:ext cx="5760" cy="420"/>
            </a:xfrm>
            <a:prstGeom prst="rect">
              <a:avLst/>
            </a:prstGeom>
            <a:solidFill>
              <a:srgbClr val="F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66959" name="Rectangle 15"/>
            <p:cNvSpPr>
              <a:spLocks noChangeArrowheads="1"/>
            </p:cNvSpPr>
            <p:nvPr/>
          </p:nvSpPr>
          <p:spPr bwMode="auto">
            <a:xfrm>
              <a:off x="1008" y="1932"/>
              <a:ext cx="5760" cy="420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66960" name="Rectangle 16"/>
            <p:cNvSpPr>
              <a:spLocks noChangeArrowheads="1"/>
            </p:cNvSpPr>
            <p:nvPr/>
          </p:nvSpPr>
          <p:spPr bwMode="auto">
            <a:xfrm>
              <a:off x="1008" y="2352"/>
              <a:ext cx="5760" cy="42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466961" name="Text Box 17"/>
          <p:cNvSpPr txBox="1">
            <a:spLocks noChangeArrowheads="1"/>
          </p:cNvSpPr>
          <p:nvPr/>
        </p:nvSpPr>
        <p:spPr bwMode="auto">
          <a:xfrm>
            <a:off x="7721600" y="3000376"/>
            <a:ext cx="487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225425"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09588"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0C200"/>
                </a:solidFill>
                <a:latin typeface="Arial" panose="020B0604020202020204" pitchFamily="34" charset="0"/>
              </a:rPr>
              <a:t>ESSENTIALS</a:t>
            </a:r>
          </a:p>
          <a:p>
            <a:pPr eaLnBrk="1" hangingPunct="1"/>
            <a:r>
              <a:rPr lang="en-US" sz="2800" b="1">
                <a:solidFill>
                  <a:srgbClr val="339933"/>
                </a:solidFill>
                <a:latin typeface="Arial" panose="020B0604020202020204" pitchFamily="34" charset="0"/>
              </a:rPr>
              <a:t>	OF HUMAN</a:t>
            </a:r>
          </a:p>
          <a:p>
            <a:pPr eaLnBrk="1" hangingPunct="1"/>
            <a:r>
              <a:rPr lang="en-US" sz="2800" b="1">
                <a:solidFill>
                  <a:srgbClr val="FF9933"/>
                </a:solidFill>
                <a:latin typeface="Arial" panose="020B0604020202020204" pitchFamily="34" charset="0"/>
              </a:rPr>
              <a:t>		ANATOMY</a:t>
            </a:r>
          </a:p>
          <a:p>
            <a:pPr eaLnBrk="1" hangingPunct="1"/>
            <a:r>
              <a:rPr 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	&amp;</a:t>
            </a:r>
            <a:r>
              <a:rPr lang="en-US" sz="2800" b="1">
                <a:solidFill>
                  <a:srgbClr val="6699FF"/>
                </a:solidFill>
                <a:latin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666699"/>
                </a:solidFill>
                <a:latin typeface="Arial" panose="020B0604020202020204" pitchFamily="34" charset="0"/>
              </a:rPr>
              <a:t>PHYSIOLOGY</a:t>
            </a:r>
          </a:p>
        </p:txBody>
      </p:sp>
      <p:sp>
        <p:nvSpPr>
          <p:cNvPr id="466962" name="Text Box 18"/>
          <p:cNvSpPr txBox="1">
            <a:spLocks noChangeArrowheads="1"/>
          </p:cNvSpPr>
          <p:nvPr/>
        </p:nvSpPr>
        <p:spPr bwMode="auto">
          <a:xfrm>
            <a:off x="0" y="137160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</a:rPr>
              <a:t>PART A</a:t>
            </a:r>
          </a:p>
        </p:txBody>
      </p:sp>
      <p:sp>
        <p:nvSpPr>
          <p:cNvPr id="4669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533651" y="714348"/>
            <a:ext cx="9251949" cy="701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44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15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4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81CB-A520-4E8E-993A-440FEED50599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AB8C-97DC-46E7-8FCF-7F50C066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MT4PtXRCV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6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424238" y="714347"/>
            <a:ext cx="6938962" cy="701731"/>
          </a:xfrm>
        </p:spPr>
        <p:txBody>
          <a:bodyPr/>
          <a:lstStyle/>
          <a:p>
            <a:r>
              <a:rPr lang="en-US"/>
              <a:t>The Muscular System</a:t>
            </a:r>
          </a:p>
        </p:txBody>
      </p:sp>
    </p:spTree>
    <p:extLst>
      <p:ext uri="{BB962C8B-B14F-4D97-AF65-F5344CB8AC3E}">
        <p14:creationId xmlns:p14="http://schemas.microsoft.com/office/powerpoint/2010/main" val="39716310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16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Muscle Characteristics</a:t>
            </a:r>
          </a:p>
        </p:txBody>
      </p:sp>
      <p:sp>
        <p:nvSpPr>
          <p:cNvPr id="40551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93700" y="2781300"/>
            <a:ext cx="9309100" cy="3848100"/>
          </a:xfrm>
        </p:spPr>
        <p:txBody>
          <a:bodyPr>
            <a:normAutofit/>
          </a:bodyPr>
          <a:lstStyle/>
          <a:p>
            <a:r>
              <a:rPr lang="en-US" sz="3200" dirty="0"/>
              <a:t>Striations</a:t>
            </a:r>
          </a:p>
          <a:p>
            <a:r>
              <a:rPr lang="en-US" sz="3200" dirty="0"/>
              <a:t>Usually has a single nucleus</a:t>
            </a:r>
          </a:p>
          <a:p>
            <a:r>
              <a:rPr lang="en-US" sz="3200" dirty="0"/>
              <a:t>Joined to another muscle cell at an intercalated disc</a:t>
            </a:r>
          </a:p>
          <a:p>
            <a:r>
              <a:rPr lang="en-US" sz="3200" dirty="0"/>
              <a:t>Involuntary</a:t>
            </a:r>
          </a:p>
          <a:p>
            <a:r>
              <a:rPr lang="en-US" sz="3200" dirty="0"/>
              <a:t>Found only in the heart</a:t>
            </a:r>
          </a:p>
        </p:txBody>
      </p:sp>
      <p:sp>
        <p:nvSpPr>
          <p:cNvPr id="405518" name="Text Box 14"/>
          <p:cNvSpPr txBox="1">
            <a:spLocks noChangeArrowheads="1"/>
          </p:cNvSpPr>
          <p:nvPr/>
        </p:nvSpPr>
        <p:spPr bwMode="auto">
          <a:xfrm>
            <a:off x="9296401" y="6324600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6.2b</a:t>
            </a:r>
          </a:p>
        </p:txBody>
      </p:sp>
      <p:pic>
        <p:nvPicPr>
          <p:cNvPr id="40551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t="53207" r="18079" b="4941"/>
          <a:stretch>
            <a:fillRect/>
          </a:stretch>
        </p:blipFill>
        <p:spPr bwMode="auto">
          <a:xfrm>
            <a:off x="7823200" y="365125"/>
            <a:ext cx="3390900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563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Naming Skeletal Muscles</a:t>
            </a:r>
          </a:p>
        </p:txBody>
      </p:sp>
      <p:sp>
        <p:nvSpPr>
          <p:cNvPr id="4393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30200" y="1828799"/>
            <a:ext cx="11023600" cy="4348163"/>
          </a:xfrm>
        </p:spPr>
        <p:txBody>
          <a:bodyPr>
            <a:normAutofit/>
          </a:bodyPr>
          <a:lstStyle/>
          <a:p>
            <a:r>
              <a:rPr lang="en-US" sz="3200" dirty="0"/>
              <a:t>Direction of muscle fibers</a:t>
            </a:r>
          </a:p>
          <a:p>
            <a:pPr lvl="1"/>
            <a:r>
              <a:rPr lang="en-US" sz="3200" i="1" dirty="0"/>
              <a:t>rectus</a:t>
            </a:r>
            <a:r>
              <a:rPr lang="en-US" sz="3200" dirty="0"/>
              <a:t> (straight)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200" dirty="0"/>
              <a:t>Relative size of the muscle</a:t>
            </a:r>
          </a:p>
          <a:p>
            <a:pPr lvl="1"/>
            <a:r>
              <a:rPr lang="en-US" sz="3200" i="1" dirty="0"/>
              <a:t>Maximus (largest)</a:t>
            </a:r>
          </a:p>
          <a:p>
            <a:pPr lvl="1"/>
            <a:r>
              <a:rPr lang="en-US" sz="3200" i="1" dirty="0"/>
              <a:t>minimis</a:t>
            </a:r>
            <a:r>
              <a:rPr lang="en-US" sz="3200" dirty="0"/>
              <a:t> (smallest)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15303" r="1700" b="8331"/>
          <a:stretch>
            <a:fillRect/>
          </a:stretch>
        </p:blipFill>
        <p:spPr bwMode="auto">
          <a:xfrm>
            <a:off x="6096000" y="2198688"/>
            <a:ext cx="5969000" cy="38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453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of Skeletal Muscles</a:t>
            </a:r>
          </a:p>
        </p:txBody>
      </p:sp>
      <p:sp>
        <p:nvSpPr>
          <p:cNvPr id="46285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838200" y="1384300"/>
            <a:ext cx="10515600" cy="4792663"/>
          </a:xfrm>
        </p:spPr>
        <p:txBody>
          <a:bodyPr>
            <a:normAutofit/>
          </a:bodyPr>
          <a:lstStyle/>
          <a:p>
            <a:r>
              <a:rPr lang="en-US" sz="3200" dirty="0"/>
              <a:t>Location of the muscle</a:t>
            </a:r>
          </a:p>
          <a:p>
            <a:pPr lvl="1"/>
            <a:r>
              <a:rPr lang="en-US" sz="3200" dirty="0"/>
              <a:t>muscles named for bones </a:t>
            </a:r>
          </a:p>
          <a:p>
            <a:pPr lvl="2"/>
            <a:r>
              <a:rPr lang="en-US" sz="2800" i="1" dirty="0"/>
              <a:t>temporalis</a:t>
            </a:r>
            <a:endParaRPr lang="en-US" sz="2800" dirty="0"/>
          </a:p>
          <a:p>
            <a:r>
              <a:rPr lang="en-US" sz="3200" dirty="0"/>
              <a:t>Number of origins</a:t>
            </a:r>
          </a:p>
          <a:p>
            <a:pPr lvl="1"/>
            <a:r>
              <a:rPr lang="en-US" sz="3200" i="1" dirty="0"/>
              <a:t>triceps</a:t>
            </a:r>
            <a:r>
              <a:rPr lang="en-US" sz="3200" dirty="0"/>
              <a:t> (three heads)</a:t>
            </a:r>
          </a:p>
          <a:p>
            <a:pPr marL="511175" lvl="1" indent="0">
              <a:buNone/>
            </a:pPr>
            <a:r>
              <a:rPr lang="en-US" sz="3200" dirty="0"/>
              <a:t>Origin</a:t>
            </a:r>
          </a:p>
          <a:p>
            <a:pPr marL="968375" lvl="1" indent="-457200"/>
            <a:r>
              <a:rPr lang="en-US" sz="3200" dirty="0"/>
              <a:t>attachment to bone that does NOT move</a:t>
            </a:r>
          </a:p>
          <a:p>
            <a:pPr marL="511175" lvl="1" indent="0">
              <a:buNone/>
            </a:pPr>
            <a:r>
              <a:rPr lang="en-US" sz="3200" dirty="0"/>
              <a:t>Insertion</a:t>
            </a:r>
          </a:p>
          <a:p>
            <a:pPr marL="968375" lvl="1" indent="-457200"/>
            <a:r>
              <a:rPr lang="en-US" sz="3200" dirty="0"/>
              <a:t> attachment to bone that MOVES</a:t>
            </a:r>
          </a:p>
        </p:txBody>
      </p:sp>
      <p:pic>
        <p:nvPicPr>
          <p:cNvPr id="2050" name="Picture 2" descr="http://build-muscle-101.com/wp-content/uploads/2014/12/Tric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47" y="1027906"/>
            <a:ext cx="28670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272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of Skeletal Muscles</a:t>
            </a:r>
          </a:p>
        </p:txBody>
      </p:sp>
      <p:sp>
        <p:nvSpPr>
          <p:cNvPr id="4403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1565330"/>
            <a:ext cx="12017967" cy="4494508"/>
          </a:xfrm>
        </p:spPr>
        <p:txBody>
          <a:bodyPr>
            <a:normAutofit/>
          </a:bodyPr>
          <a:lstStyle/>
          <a:p>
            <a:r>
              <a:rPr lang="en-US" sz="3200" dirty="0"/>
              <a:t>Location of the muscle’s origin and insertion</a:t>
            </a:r>
          </a:p>
          <a:p>
            <a:pPr lvl="1"/>
            <a:r>
              <a:rPr lang="en-US" sz="3200" i="1" dirty="0" err="1"/>
              <a:t>sterno</a:t>
            </a:r>
            <a:r>
              <a:rPr lang="en-US" sz="3200" dirty="0"/>
              <a:t> (on the sternum)</a:t>
            </a:r>
          </a:p>
          <a:p>
            <a:r>
              <a:rPr lang="en-US" sz="3200" dirty="0"/>
              <a:t>Shape of the muscle</a:t>
            </a:r>
          </a:p>
          <a:p>
            <a:pPr lvl="1"/>
            <a:r>
              <a:rPr lang="en-US" sz="3200" i="1" dirty="0"/>
              <a:t>deltoid</a:t>
            </a:r>
            <a:r>
              <a:rPr lang="en-US" sz="3200" dirty="0"/>
              <a:t> (triangular)</a:t>
            </a:r>
          </a:p>
          <a:p>
            <a:pPr lvl="1"/>
            <a:r>
              <a:rPr lang="en-US" sz="3200" i="1" dirty="0"/>
              <a:t>Trapezius</a:t>
            </a:r>
            <a:r>
              <a:rPr lang="en-US" sz="3200" dirty="0"/>
              <a:t>  (trapezoid shaped)</a:t>
            </a:r>
          </a:p>
          <a:p>
            <a:r>
              <a:rPr lang="en-US" sz="3200" dirty="0"/>
              <a:t>Action of the muscle</a:t>
            </a:r>
          </a:p>
          <a:p>
            <a:pPr lvl="1"/>
            <a:r>
              <a:rPr lang="en-US" sz="3200" i="1" dirty="0"/>
              <a:t>flexor</a:t>
            </a:r>
            <a:r>
              <a:rPr lang="en-US" sz="3200" dirty="0"/>
              <a:t> and </a:t>
            </a:r>
            <a:r>
              <a:rPr lang="en-US" sz="3200" i="1" dirty="0"/>
              <a:t>extensor</a:t>
            </a:r>
            <a:r>
              <a:rPr lang="en-US" sz="3200" dirty="0"/>
              <a:t> (flexes or extends a bone)</a:t>
            </a:r>
          </a:p>
        </p:txBody>
      </p:sp>
      <p:pic>
        <p:nvPicPr>
          <p:cNvPr id="1026" name="Picture 2" descr="http://www.beautifultothecore.com/wp-content/uploads/2013/10/forearm-anatomy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33" y="365125"/>
            <a:ext cx="4148667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5471" y="272624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563915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21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 Anatomy of Skeletal Muscle</a:t>
            </a:r>
          </a:p>
        </p:txBody>
      </p:sp>
      <p:sp>
        <p:nvSpPr>
          <p:cNvPr id="45262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838200" y="1354667"/>
            <a:ext cx="10515600" cy="4822296"/>
          </a:xfrm>
        </p:spPr>
        <p:txBody>
          <a:bodyPr/>
          <a:lstStyle/>
          <a:p>
            <a:r>
              <a:rPr lang="en-US" dirty="0"/>
              <a:t>Sarcomere</a:t>
            </a:r>
          </a:p>
          <a:p>
            <a:pPr lvl="1"/>
            <a:r>
              <a:rPr lang="en-US" dirty="0"/>
              <a:t>Contractile unit of a muscle fiber</a:t>
            </a:r>
          </a:p>
        </p:txBody>
      </p:sp>
      <p:sp>
        <p:nvSpPr>
          <p:cNvPr id="452623" name="Text Box 15"/>
          <p:cNvSpPr txBox="1">
            <a:spLocks noChangeArrowheads="1"/>
          </p:cNvSpPr>
          <p:nvPr/>
        </p:nvSpPr>
        <p:spPr bwMode="auto">
          <a:xfrm>
            <a:off x="9296401" y="6324600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6.3b</a:t>
            </a:r>
          </a:p>
        </p:txBody>
      </p:sp>
      <p:pic>
        <p:nvPicPr>
          <p:cNvPr id="4526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53207" r="2777" b="19965"/>
          <a:stretch>
            <a:fillRect/>
          </a:stretch>
        </p:blipFill>
        <p:spPr bwMode="auto">
          <a:xfrm>
            <a:off x="2247900" y="2810934"/>
            <a:ext cx="76962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59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65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 Anatomy of Skeletal Muscle</a:t>
            </a:r>
          </a:p>
        </p:txBody>
      </p:sp>
      <p:sp>
        <p:nvSpPr>
          <p:cNvPr id="407566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Multinucleated cells</a:t>
            </a:r>
          </a:p>
          <a:p>
            <a:r>
              <a:rPr lang="en-US" dirty="0"/>
              <a:t>Nuclei are just beneath the sarcolemma</a:t>
            </a:r>
          </a:p>
        </p:txBody>
      </p:sp>
      <p:sp>
        <p:nvSpPr>
          <p:cNvPr id="407567" name="Text Box 15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6.3a</a:t>
            </a:r>
          </a:p>
        </p:txBody>
      </p:sp>
      <p:pic>
        <p:nvPicPr>
          <p:cNvPr id="40756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21014" b="42500"/>
          <a:stretch>
            <a:fillRect/>
          </a:stretch>
        </p:blipFill>
        <p:spPr bwMode="auto">
          <a:xfrm>
            <a:off x="3517900" y="2959100"/>
            <a:ext cx="78359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925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96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 Anatomy of Skeletal Muscle</a:t>
            </a:r>
          </a:p>
        </p:txBody>
      </p:sp>
      <p:sp>
        <p:nvSpPr>
          <p:cNvPr id="45159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838200" y="1503624"/>
            <a:ext cx="10515600" cy="4351338"/>
          </a:xfrm>
        </p:spPr>
        <p:txBody>
          <a:bodyPr/>
          <a:lstStyle/>
          <a:p>
            <a:r>
              <a:rPr lang="en-US" dirty="0"/>
              <a:t>Sarcolemma </a:t>
            </a:r>
          </a:p>
          <a:p>
            <a:pPr lvl="1"/>
            <a:r>
              <a:rPr lang="en-US" dirty="0"/>
              <a:t> specialized plasma membrane</a:t>
            </a:r>
          </a:p>
          <a:p>
            <a:r>
              <a:rPr lang="en-US" dirty="0"/>
              <a:t>Sarcoplasmic reticulum </a:t>
            </a:r>
          </a:p>
          <a:p>
            <a:pPr lvl="1"/>
            <a:r>
              <a:rPr lang="en-US" dirty="0"/>
              <a:t> specialized smooth endoplasmic reticulum</a:t>
            </a:r>
          </a:p>
        </p:txBody>
      </p:sp>
      <p:sp>
        <p:nvSpPr>
          <p:cNvPr id="451598" name="Text Box 1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6.3a</a:t>
            </a:r>
          </a:p>
        </p:txBody>
      </p:sp>
      <p:pic>
        <p:nvPicPr>
          <p:cNvPr id="45159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21014" b="42500"/>
          <a:stretch>
            <a:fillRect/>
          </a:stretch>
        </p:blipFill>
        <p:spPr bwMode="auto">
          <a:xfrm>
            <a:off x="838200" y="3354138"/>
            <a:ext cx="9364927" cy="29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893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9296401" y="6324600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6.3b</a:t>
            </a:r>
          </a:p>
        </p:txBody>
      </p:sp>
      <p:sp>
        <p:nvSpPr>
          <p:cNvPr id="408591" name="Rectangle 15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 Anatomy of Skeletal Muscle</a:t>
            </a:r>
          </a:p>
        </p:txBody>
      </p:sp>
      <p:sp>
        <p:nvSpPr>
          <p:cNvPr id="408592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Myofibril</a:t>
            </a:r>
          </a:p>
          <a:p>
            <a:pPr lvl="1"/>
            <a:r>
              <a:rPr lang="en-US" sz="3200" dirty="0"/>
              <a:t>Bundles of myofilaments</a:t>
            </a:r>
          </a:p>
          <a:p>
            <a:pPr lvl="1"/>
            <a:r>
              <a:rPr lang="en-US" sz="3200" dirty="0"/>
              <a:t>Myofibrils are aligned to give distinct bands</a:t>
            </a:r>
          </a:p>
          <a:p>
            <a:pPr lvl="2"/>
            <a:r>
              <a:rPr lang="en-US" sz="3200" dirty="0"/>
              <a:t>I band 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sz="3200" dirty="0"/>
              <a:t>		light band</a:t>
            </a:r>
          </a:p>
          <a:p>
            <a:pPr lvl="2"/>
            <a:r>
              <a:rPr lang="en-US" sz="3200" dirty="0"/>
              <a:t>A band   </a:t>
            </a:r>
            <a:br>
              <a:rPr lang="en-US" sz="3200" dirty="0"/>
            </a:br>
            <a:r>
              <a:rPr lang="en-US" sz="3200" dirty="0"/>
              <a:t>	dark band</a:t>
            </a:r>
          </a:p>
        </p:txBody>
      </p:sp>
      <p:pic>
        <p:nvPicPr>
          <p:cNvPr id="40859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53207" r="2777" b="19965"/>
          <a:stretch>
            <a:fillRect/>
          </a:stretch>
        </p:blipFill>
        <p:spPr bwMode="auto">
          <a:xfrm>
            <a:off x="4792133" y="3429000"/>
            <a:ext cx="5571067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185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36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 Anatomy of Skeletal Muscle</a:t>
            </a:r>
          </a:p>
        </p:txBody>
      </p:sp>
      <p:sp>
        <p:nvSpPr>
          <p:cNvPr id="41063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of the sarcomere</a:t>
            </a:r>
          </a:p>
          <a:p>
            <a:pPr lvl="1"/>
            <a:r>
              <a:rPr lang="en-US" dirty="0"/>
              <a:t>Thick filaments </a:t>
            </a:r>
          </a:p>
          <a:p>
            <a:pPr lvl="2"/>
            <a:r>
              <a:rPr lang="en-US" dirty="0"/>
              <a:t>Myosin filaments</a:t>
            </a:r>
          </a:p>
          <a:p>
            <a:pPr lvl="2"/>
            <a:r>
              <a:rPr lang="en-US" dirty="0"/>
              <a:t>Composed of the protein myosin</a:t>
            </a:r>
          </a:p>
          <a:p>
            <a:pPr lvl="2"/>
            <a:r>
              <a:rPr lang="en-US" dirty="0"/>
              <a:t>Has ATPase enzymes</a:t>
            </a:r>
          </a:p>
        </p:txBody>
      </p:sp>
      <p:sp>
        <p:nvSpPr>
          <p:cNvPr id="410638" name="Text Box 1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6.3c</a:t>
            </a:r>
          </a:p>
        </p:txBody>
      </p:sp>
      <p:pic>
        <p:nvPicPr>
          <p:cNvPr id="4106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8869" r="4166" b="52158"/>
          <a:stretch>
            <a:fillRect/>
          </a:stretch>
        </p:blipFill>
        <p:spPr bwMode="auto">
          <a:xfrm>
            <a:off x="3162300" y="3810000"/>
            <a:ext cx="5867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630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4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 Anatomy of Skeletal Muscle</a:t>
            </a:r>
          </a:p>
        </p:txBody>
      </p:sp>
      <p:sp>
        <p:nvSpPr>
          <p:cNvPr id="45364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of the sarcomere</a:t>
            </a:r>
          </a:p>
          <a:p>
            <a:pPr lvl="1"/>
            <a:r>
              <a:rPr lang="en-US" dirty="0"/>
              <a:t>Thin filaments </a:t>
            </a:r>
          </a:p>
          <a:p>
            <a:pPr lvl="2"/>
            <a:r>
              <a:rPr lang="en-US" dirty="0"/>
              <a:t>Actin filaments</a:t>
            </a:r>
          </a:p>
          <a:p>
            <a:pPr lvl="2"/>
            <a:r>
              <a:rPr lang="en-US" dirty="0"/>
              <a:t>Composed of the protein actin</a:t>
            </a:r>
          </a:p>
        </p:txBody>
      </p:sp>
      <p:sp>
        <p:nvSpPr>
          <p:cNvPr id="453646" name="Text Box 1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6.3c</a:t>
            </a:r>
          </a:p>
        </p:txBody>
      </p:sp>
      <p:pic>
        <p:nvPicPr>
          <p:cNvPr id="45364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8869" r="4166" b="52158"/>
          <a:stretch>
            <a:fillRect/>
          </a:stretch>
        </p:blipFill>
        <p:spPr bwMode="auto">
          <a:xfrm>
            <a:off x="2762250" y="3429000"/>
            <a:ext cx="66675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08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Muscles</a:t>
            </a:r>
          </a:p>
        </p:txBody>
      </p:sp>
      <p:sp>
        <p:nvSpPr>
          <p:cNvPr id="4065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Produce movement</a:t>
            </a:r>
          </a:p>
          <a:p>
            <a:r>
              <a:rPr lang="en-US" sz="3600" dirty="0"/>
              <a:t>Maintain posture</a:t>
            </a:r>
          </a:p>
          <a:p>
            <a:r>
              <a:rPr lang="en-US" sz="3600" dirty="0"/>
              <a:t>Stabilize joints</a:t>
            </a:r>
          </a:p>
          <a:p>
            <a:r>
              <a:rPr lang="en-US" sz="3600" dirty="0"/>
              <a:t>Generate heat</a:t>
            </a:r>
          </a:p>
        </p:txBody>
      </p:sp>
      <p:pic>
        <p:nvPicPr>
          <p:cNvPr id="1028" name="Picture 4" descr="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66" y="479814"/>
            <a:ext cx="6110651" cy="56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9281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61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 Anatomy of Skeletal Muscle</a:t>
            </a:r>
          </a:p>
        </p:txBody>
      </p:sp>
      <p:sp>
        <p:nvSpPr>
          <p:cNvPr id="41166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Myosin filaments have heads (extensions, or cross bridges)</a:t>
            </a:r>
          </a:p>
          <a:p>
            <a:r>
              <a:rPr lang="en-US" dirty="0"/>
              <a:t>Myosin and actin overlap (slightly)</a:t>
            </a: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9296401" y="6324600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6.3d</a:t>
            </a:r>
          </a:p>
        </p:txBody>
      </p:sp>
      <p:pic>
        <p:nvPicPr>
          <p:cNvPr id="4116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47842" b="16745"/>
          <a:stretch>
            <a:fillRect/>
          </a:stretch>
        </p:blipFill>
        <p:spPr bwMode="auto">
          <a:xfrm>
            <a:off x="4758266" y="2904067"/>
            <a:ext cx="54102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698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70" name="Rectangle 14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 Anatomy of Skeletal Muscle</a:t>
            </a:r>
          </a:p>
        </p:txBody>
      </p:sp>
      <p:sp>
        <p:nvSpPr>
          <p:cNvPr id="45467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rest, the  bare zone that lacks actin filaments</a:t>
            </a:r>
          </a:p>
          <a:p>
            <a:r>
              <a:rPr lang="en-US" dirty="0"/>
              <a:t>Sarcoplasmic reticulum (SR) for storage of calcium</a:t>
            </a:r>
          </a:p>
        </p:txBody>
      </p:sp>
      <p:sp>
        <p:nvSpPr>
          <p:cNvPr id="454672" name="Text Box 16"/>
          <p:cNvSpPr txBox="1">
            <a:spLocks noChangeArrowheads="1"/>
          </p:cNvSpPr>
          <p:nvPr/>
        </p:nvSpPr>
        <p:spPr bwMode="auto">
          <a:xfrm>
            <a:off x="9296401" y="6324600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6.3d</a:t>
            </a:r>
          </a:p>
        </p:txBody>
      </p:sp>
      <p:pic>
        <p:nvPicPr>
          <p:cNvPr id="45467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47842" b="16745"/>
          <a:stretch>
            <a:fillRect/>
          </a:stretch>
        </p:blipFill>
        <p:spPr bwMode="auto">
          <a:xfrm>
            <a:off x="5384799" y="3242734"/>
            <a:ext cx="4868333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291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Skeletal Muscle Activity</a:t>
            </a:r>
          </a:p>
        </p:txBody>
      </p:sp>
      <p:sp>
        <p:nvSpPr>
          <p:cNvPr id="4126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838200" y="2048933"/>
            <a:ext cx="10515600" cy="4128030"/>
          </a:xfrm>
        </p:spPr>
        <p:txBody>
          <a:bodyPr>
            <a:normAutofit/>
          </a:bodyPr>
          <a:lstStyle/>
          <a:p>
            <a:r>
              <a:rPr lang="en-US" sz="3600" dirty="0"/>
              <a:t>Irritability </a:t>
            </a:r>
          </a:p>
          <a:p>
            <a:pPr lvl="1"/>
            <a:r>
              <a:rPr lang="en-US" sz="3200" dirty="0"/>
              <a:t>ability to receive and respond to a stimulus</a:t>
            </a:r>
          </a:p>
          <a:p>
            <a:r>
              <a:rPr lang="en-US" sz="3600" dirty="0"/>
              <a:t>Contractility </a:t>
            </a:r>
          </a:p>
          <a:p>
            <a:pPr lvl="1"/>
            <a:r>
              <a:rPr lang="en-US" sz="3200" dirty="0"/>
              <a:t>ability to shorten when an adequate stimulus is received</a:t>
            </a:r>
          </a:p>
        </p:txBody>
      </p:sp>
    </p:spTree>
    <p:extLst>
      <p:ext uri="{BB962C8B-B14F-4D97-AF65-F5344CB8AC3E}">
        <p14:creationId xmlns:p14="http://schemas.microsoft.com/office/powerpoint/2010/main" val="41042771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9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Stimulus to Muscles</a:t>
            </a:r>
          </a:p>
        </p:txBody>
      </p:sp>
      <p:sp>
        <p:nvSpPr>
          <p:cNvPr id="41371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1200" y="1690688"/>
            <a:ext cx="4927601" cy="4786313"/>
          </a:xfrm>
        </p:spPr>
        <p:txBody>
          <a:bodyPr/>
          <a:lstStyle/>
          <a:p>
            <a:r>
              <a:rPr lang="en-US" dirty="0"/>
              <a:t>Skeletal muscles must be stimulated by a nerve to contract</a:t>
            </a:r>
          </a:p>
          <a:p>
            <a:r>
              <a:rPr lang="en-US" dirty="0"/>
              <a:t>Motor unit</a:t>
            </a:r>
          </a:p>
          <a:p>
            <a:pPr lvl="1"/>
            <a:r>
              <a:rPr lang="en-US" dirty="0"/>
              <a:t>One neuron</a:t>
            </a:r>
          </a:p>
          <a:p>
            <a:pPr lvl="1"/>
            <a:r>
              <a:rPr lang="en-US" dirty="0"/>
              <a:t>Muscle cells stimulated by that neuron</a:t>
            </a:r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6.4a</a:t>
            </a:r>
          </a:p>
        </p:txBody>
      </p:sp>
      <p:pic>
        <p:nvPicPr>
          <p:cNvPr id="4137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2526" r="34966" b="5554"/>
          <a:stretch>
            <a:fillRect/>
          </a:stretch>
        </p:blipFill>
        <p:spPr bwMode="auto">
          <a:xfrm>
            <a:off x="5791200" y="12954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5585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Stimulus to Muscles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Neuromuscular junctions – association site of nerve and muscle</a:t>
            </a:r>
          </a:p>
        </p:txBody>
      </p:sp>
      <p:sp>
        <p:nvSpPr>
          <p:cNvPr id="414735" name="Text Box 15"/>
          <p:cNvSpPr txBox="1">
            <a:spLocks noChangeArrowheads="1"/>
          </p:cNvSpPr>
          <p:nvPr/>
        </p:nvSpPr>
        <p:spPr bwMode="auto">
          <a:xfrm>
            <a:off x="9296401" y="6324600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6.5b</a:t>
            </a:r>
          </a:p>
        </p:txBody>
      </p:sp>
      <p:pic>
        <p:nvPicPr>
          <p:cNvPr id="41473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2" r="32819" b="6943"/>
          <a:stretch>
            <a:fillRect/>
          </a:stretch>
        </p:blipFill>
        <p:spPr bwMode="auto">
          <a:xfrm>
            <a:off x="2795589" y="2209800"/>
            <a:ext cx="6599237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185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9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Stimulus to Muscles</a:t>
            </a:r>
          </a:p>
        </p:txBody>
      </p:sp>
      <p:sp>
        <p:nvSpPr>
          <p:cNvPr id="45569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" y="1690688"/>
            <a:ext cx="7196666" cy="4786313"/>
          </a:xfrm>
        </p:spPr>
        <p:txBody>
          <a:bodyPr>
            <a:normAutofit/>
          </a:bodyPr>
          <a:lstStyle/>
          <a:p>
            <a:r>
              <a:rPr lang="en-US" dirty="0"/>
              <a:t>Synaptic cleft </a:t>
            </a:r>
          </a:p>
          <a:p>
            <a:pPr lvl="2"/>
            <a:r>
              <a:rPr lang="en-US" sz="3600" dirty="0"/>
              <a:t>gap between nerve and muscle</a:t>
            </a:r>
          </a:p>
          <a:p>
            <a:pPr marL="914400" lvl="2" indent="0">
              <a:buNone/>
            </a:pPr>
            <a:endParaRPr lang="en-US" sz="3600" dirty="0"/>
          </a:p>
          <a:p>
            <a:pPr lvl="1"/>
            <a:r>
              <a:rPr lang="en-US" sz="3600" dirty="0"/>
              <a:t>Nerve and muscle do not make contact</a:t>
            </a:r>
          </a:p>
          <a:p>
            <a:pPr lvl="1"/>
            <a:r>
              <a:rPr lang="en-US" sz="3600" dirty="0"/>
              <a:t>Area between nerve and muscle is filled with interstitial fluid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9296401" y="6324600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6.5b</a:t>
            </a:r>
          </a:p>
        </p:txBody>
      </p:sp>
      <p:pic>
        <p:nvPicPr>
          <p:cNvPr id="45569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2" r="32819" b="6943"/>
          <a:stretch>
            <a:fillRect/>
          </a:stretch>
        </p:blipFill>
        <p:spPr bwMode="auto">
          <a:xfrm>
            <a:off x="7044267" y="1947333"/>
            <a:ext cx="4876800" cy="364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498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of Nerve Impulse to Muscle</a:t>
            </a:r>
          </a:p>
        </p:txBody>
      </p:sp>
      <p:sp>
        <p:nvSpPr>
          <p:cNvPr id="41575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Neurotransmitter – chemical released by nerve upon arrival of nerve impulse</a:t>
            </a:r>
          </a:p>
          <a:p>
            <a:pPr lvl="1"/>
            <a:r>
              <a:rPr lang="en-US"/>
              <a:t>The neurotransmitter for skeletal muscle is acetylcholine</a:t>
            </a:r>
          </a:p>
          <a:p>
            <a:r>
              <a:rPr lang="en-US"/>
              <a:t>Neurotransmitter attaches to receptors on the sarcolemma</a:t>
            </a:r>
          </a:p>
          <a:p>
            <a:r>
              <a:rPr lang="en-US"/>
              <a:t>Sarcolemma becomes permeable to sodium (Na</a:t>
            </a:r>
            <a:r>
              <a:rPr lang="en-US" baseline="30000"/>
              <a:t>+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168725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of Nerve Impulse to Muscle</a:t>
            </a:r>
          </a:p>
        </p:txBody>
      </p:sp>
      <p:sp>
        <p:nvSpPr>
          <p:cNvPr id="42189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7469370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80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1308100" y="385647"/>
            <a:ext cx="10782300" cy="590931"/>
          </a:xfrm>
        </p:spPr>
        <p:txBody>
          <a:bodyPr wrap="square">
            <a:spAutoFit/>
          </a:bodyPr>
          <a:lstStyle/>
          <a:p>
            <a:r>
              <a:rPr lang="en-US" sz="3600" dirty="0"/>
              <a:t>The Sliding Filament Theory of Muscle Contraction</a:t>
            </a:r>
          </a:p>
        </p:txBody>
      </p:sp>
      <p:sp>
        <p:nvSpPr>
          <p:cNvPr id="4167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979614" y="1219200"/>
            <a:ext cx="4116387" cy="5029200"/>
          </a:xfrm>
        </p:spPr>
        <p:txBody>
          <a:bodyPr/>
          <a:lstStyle/>
          <a:p>
            <a:r>
              <a:rPr lang="en-US" dirty="0"/>
              <a:t>Activation by nerve causes myosin heads (</a:t>
            </a:r>
            <a:r>
              <a:rPr lang="en-US" dirty="0" err="1"/>
              <a:t>crossbridges</a:t>
            </a:r>
            <a:r>
              <a:rPr lang="en-US" dirty="0"/>
              <a:t>) to attach to binding sites on the thin filament</a:t>
            </a:r>
          </a:p>
          <a:p>
            <a:r>
              <a:rPr lang="en-US" dirty="0"/>
              <a:t>Myosin heads then bind to the next site of the thin filament</a:t>
            </a:r>
          </a:p>
        </p:txBody>
      </p:sp>
      <p:sp>
        <p:nvSpPr>
          <p:cNvPr id="416782" name="Text Box 14"/>
          <p:cNvSpPr txBox="1">
            <a:spLocks noChangeArrowheads="1"/>
          </p:cNvSpPr>
          <p:nvPr/>
        </p:nvSpPr>
        <p:spPr bwMode="auto">
          <a:xfrm>
            <a:off x="9296401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6.7</a:t>
            </a:r>
          </a:p>
        </p:txBody>
      </p:sp>
      <p:pic>
        <p:nvPicPr>
          <p:cNvPr id="41678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t="19910" r="15294" b="17818"/>
          <a:stretch>
            <a:fillRect/>
          </a:stretch>
        </p:blipFill>
        <p:spPr bwMode="auto">
          <a:xfrm>
            <a:off x="6321425" y="1525589"/>
            <a:ext cx="3582988" cy="44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287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8" name="Rectangle 14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114300" y="244448"/>
            <a:ext cx="11544300" cy="701731"/>
          </a:xfrm>
        </p:spPr>
        <p:txBody>
          <a:bodyPr wrap="square">
            <a:spAutoFit/>
          </a:bodyPr>
          <a:lstStyle/>
          <a:p>
            <a:r>
              <a:rPr lang="en-US" dirty="0"/>
              <a:t>The Sliding Filament Theory of Muscle Contraction</a:t>
            </a:r>
          </a:p>
        </p:txBody>
      </p:sp>
      <p:sp>
        <p:nvSpPr>
          <p:cNvPr id="45671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979614" y="1219200"/>
            <a:ext cx="4116387" cy="5105400"/>
          </a:xfrm>
        </p:spPr>
        <p:txBody>
          <a:bodyPr/>
          <a:lstStyle/>
          <a:p>
            <a:r>
              <a:rPr lang="en-US"/>
              <a:t>This continued action causes a sliding of the myosin along the actin</a:t>
            </a:r>
          </a:p>
          <a:p>
            <a:r>
              <a:rPr lang="en-US"/>
              <a:t>The result is that the muscle is shortened (contracted)</a:t>
            </a:r>
          </a:p>
        </p:txBody>
      </p:sp>
      <p:sp>
        <p:nvSpPr>
          <p:cNvPr id="456720" name="Text Box 16"/>
          <p:cNvSpPr txBox="1">
            <a:spLocks noChangeArrowheads="1"/>
          </p:cNvSpPr>
          <p:nvPr/>
        </p:nvSpPr>
        <p:spPr bwMode="auto">
          <a:xfrm>
            <a:off x="9296401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6.7</a:t>
            </a:r>
          </a:p>
        </p:txBody>
      </p:sp>
      <p:pic>
        <p:nvPicPr>
          <p:cNvPr id="45672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t="19910" r="15294" b="17818"/>
          <a:stretch>
            <a:fillRect/>
          </a:stretch>
        </p:blipFill>
        <p:spPr bwMode="auto">
          <a:xfrm>
            <a:off x="6473825" y="1525589"/>
            <a:ext cx="3582988" cy="44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910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9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Muscular System</a:t>
            </a:r>
          </a:p>
        </p:txBody>
      </p:sp>
      <p:sp>
        <p:nvSpPr>
          <p:cNvPr id="39118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basic muscle types are found in the body</a:t>
            </a:r>
          </a:p>
          <a:p>
            <a:pPr lvl="1"/>
            <a:endParaRPr lang="en-US" dirty="0"/>
          </a:p>
          <a:p>
            <a:pPr lvl="1"/>
            <a:r>
              <a:rPr lang="en-US" sz="3600" dirty="0"/>
              <a:t>*Skeletal muscle</a:t>
            </a:r>
          </a:p>
          <a:p>
            <a:pPr lvl="1"/>
            <a:r>
              <a:rPr lang="en-US" sz="3600" dirty="0"/>
              <a:t>Cardiac muscle</a:t>
            </a:r>
          </a:p>
          <a:p>
            <a:pPr lvl="1"/>
            <a:r>
              <a:rPr lang="en-US" sz="3600" dirty="0"/>
              <a:t>Smooth muscle</a:t>
            </a:r>
          </a:p>
        </p:txBody>
      </p:sp>
    </p:spTree>
    <p:extLst>
      <p:ext uri="{BB962C8B-B14F-4D97-AF65-F5344CB8AC3E}">
        <p14:creationId xmlns:p14="http://schemas.microsoft.com/office/powerpoint/2010/main" val="19675330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45" name="Rectangle 13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203200" y="244448"/>
            <a:ext cx="11226800" cy="701731"/>
          </a:xfrm>
        </p:spPr>
        <p:txBody>
          <a:bodyPr wrap="square">
            <a:spAutoFit/>
          </a:bodyPr>
          <a:lstStyle/>
          <a:p>
            <a:r>
              <a:rPr lang="en-US" dirty="0"/>
              <a:t>Connective Tissue Wrappings of Skeletal Muscle</a:t>
            </a:r>
          </a:p>
        </p:txBody>
      </p:sp>
      <p:sp>
        <p:nvSpPr>
          <p:cNvPr id="40244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03200" y="1905000"/>
            <a:ext cx="5892801" cy="4419600"/>
          </a:xfrm>
        </p:spPr>
        <p:txBody>
          <a:bodyPr/>
          <a:lstStyle/>
          <a:p>
            <a:r>
              <a:rPr lang="en-US" dirty="0"/>
              <a:t>Endomysium </a:t>
            </a:r>
          </a:p>
          <a:p>
            <a:pPr lvl="1"/>
            <a:r>
              <a:rPr lang="en-US" dirty="0"/>
              <a:t>Wraps around single muscle fiber</a:t>
            </a:r>
          </a:p>
          <a:p>
            <a:r>
              <a:rPr lang="en-US" dirty="0"/>
              <a:t>Perimysium </a:t>
            </a:r>
          </a:p>
          <a:p>
            <a:pPr lvl="1"/>
            <a:r>
              <a:rPr lang="en-US" dirty="0"/>
              <a:t>Wraps around a fascicle (bundle) of fibers</a:t>
            </a:r>
          </a:p>
        </p:txBody>
      </p:sp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9296401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6.1</a:t>
            </a:r>
          </a:p>
        </p:txBody>
      </p:sp>
      <p:pic>
        <p:nvPicPr>
          <p:cNvPr id="40244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22090" r="15294" b="21001"/>
          <a:stretch>
            <a:fillRect/>
          </a:stretch>
        </p:blipFill>
        <p:spPr bwMode="auto">
          <a:xfrm>
            <a:off x="6246813" y="1525589"/>
            <a:ext cx="3968750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345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48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419100" y="685698"/>
            <a:ext cx="11429999" cy="701731"/>
          </a:xfrm>
        </p:spPr>
        <p:txBody>
          <a:bodyPr wrap="square">
            <a:spAutoFit/>
          </a:bodyPr>
          <a:lstStyle/>
          <a:p>
            <a:r>
              <a:rPr lang="en-US" dirty="0"/>
              <a:t>Connective Tissue Wrappings of Skeletal Muscle</a:t>
            </a:r>
          </a:p>
        </p:txBody>
      </p:sp>
      <p:sp>
        <p:nvSpPr>
          <p:cNvPr id="4495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19100" y="2159000"/>
            <a:ext cx="5676901" cy="4241800"/>
          </a:xfrm>
        </p:spPr>
        <p:txBody>
          <a:bodyPr/>
          <a:lstStyle/>
          <a:p>
            <a:r>
              <a:rPr lang="en-US" dirty="0"/>
              <a:t>Epimysium </a:t>
            </a:r>
          </a:p>
          <a:p>
            <a:pPr lvl="1"/>
            <a:r>
              <a:rPr lang="en-US" dirty="0"/>
              <a:t>covers the entire skeletal muscle</a:t>
            </a:r>
          </a:p>
          <a:p>
            <a:r>
              <a:rPr lang="en-US" dirty="0"/>
              <a:t>Fascia	</a:t>
            </a:r>
          </a:p>
          <a:p>
            <a:pPr lvl="1"/>
            <a:r>
              <a:rPr lang="en-US" dirty="0"/>
              <a:t>outside the epimysium</a:t>
            </a:r>
          </a:p>
        </p:txBody>
      </p:sp>
      <p:sp>
        <p:nvSpPr>
          <p:cNvPr id="449550" name="Text Box 14"/>
          <p:cNvSpPr txBox="1">
            <a:spLocks noChangeArrowheads="1"/>
          </p:cNvSpPr>
          <p:nvPr/>
        </p:nvSpPr>
        <p:spPr bwMode="auto">
          <a:xfrm>
            <a:off x="9296401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6.1</a:t>
            </a:r>
          </a:p>
        </p:txBody>
      </p:sp>
      <p:pic>
        <p:nvPicPr>
          <p:cNvPr id="44955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22090" r="15294" b="21001"/>
          <a:stretch>
            <a:fillRect/>
          </a:stretch>
        </p:blipFill>
        <p:spPr bwMode="auto">
          <a:xfrm>
            <a:off x="6246813" y="1525589"/>
            <a:ext cx="3968750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726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 Attachments</a:t>
            </a:r>
          </a:p>
        </p:txBody>
      </p:sp>
      <p:sp>
        <p:nvSpPr>
          <p:cNvPr id="4034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9139239" cy="4329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Epimysium </a:t>
            </a:r>
          </a:p>
          <a:p>
            <a:pPr lvl="2"/>
            <a:r>
              <a:rPr lang="en-US" sz="2400" dirty="0"/>
              <a:t>blends into a connective tissue attachment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Tendon 	</a:t>
            </a:r>
          </a:p>
          <a:p>
            <a:pPr lvl="2"/>
            <a:r>
              <a:rPr lang="en-US" sz="2800" dirty="0"/>
              <a:t> cord-like structure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Aponeurosis </a:t>
            </a:r>
          </a:p>
          <a:p>
            <a:pPr lvl="2"/>
            <a:r>
              <a:rPr lang="en-US" sz="2800" dirty="0"/>
              <a:t>sheet-like structure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Sites of muscle attachment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Bones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Cartilages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Connective tissue coverings</a:t>
            </a:r>
          </a:p>
        </p:txBody>
      </p:sp>
    </p:spTree>
    <p:extLst>
      <p:ext uri="{BB962C8B-B14F-4D97-AF65-F5344CB8AC3E}">
        <p14:creationId xmlns:p14="http://schemas.microsoft.com/office/powerpoint/2010/main" val="28084772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92" name="Rectangle 16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Muscles</a:t>
            </a:r>
          </a:p>
        </p:txBody>
      </p:sp>
      <p:sp>
        <p:nvSpPr>
          <p:cNvPr id="35739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39700" y="1825625"/>
            <a:ext cx="118110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Muscle cells are elongated </a:t>
            </a:r>
            <a:br>
              <a:rPr lang="en-US" sz="3200" dirty="0"/>
            </a:br>
            <a:r>
              <a:rPr lang="en-US" sz="3200" dirty="0"/>
              <a:t>                (muscle cell = muscle fiber)</a:t>
            </a:r>
          </a:p>
          <a:p>
            <a:r>
              <a:rPr lang="en-US" sz="3200" dirty="0"/>
              <a:t>Contraction of muscles is due to the movement of microfilaments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All muscles share some terminology</a:t>
            </a:r>
          </a:p>
          <a:p>
            <a:pPr lvl="1"/>
            <a:r>
              <a:rPr lang="en-US" sz="3200" dirty="0"/>
              <a:t>Prefix </a:t>
            </a:r>
            <a:r>
              <a:rPr lang="en-US" sz="3200" i="1" dirty="0" err="1"/>
              <a:t>myo</a:t>
            </a:r>
            <a:r>
              <a:rPr lang="en-US" sz="3200" dirty="0"/>
              <a:t> refers to muscle</a:t>
            </a:r>
          </a:p>
          <a:p>
            <a:pPr lvl="1"/>
            <a:r>
              <a:rPr lang="en-US" sz="3200" dirty="0"/>
              <a:t>Prefix </a:t>
            </a:r>
            <a:r>
              <a:rPr lang="en-US" sz="3200" i="1" dirty="0" err="1"/>
              <a:t>mys</a:t>
            </a:r>
            <a:r>
              <a:rPr lang="en-US" sz="3200" dirty="0"/>
              <a:t> refers to muscle</a:t>
            </a:r>
          </a:p>
          <a:p>
            <a:pPr lvl="1"/>
            <a:r>
              <a:rPr lang="en-US" sz="3200" dirty="0"/>
              <a:t>Prefix </a:t>
            </a:r>
            <a:r>
              <a:rPr lang="en-US" sz="3200" i="1" dirty="0" err="1"/>
              <a:t>sarco</a:t>
            </a:r>
            <a:r>
              <a:rPr lang="en-US" sz="3200" dirty="0"/>
              <a:t> refers to flesh</a:t>
            </a:r>
          </a:p>
        </p:txBody>
      </p:sp>
    </p:spTree>
    <p:extLst>
      <p:ext uri="{BB962C8B-B14F-4D97-AF65-F5344CB8AC3E}">
        <p14:creationId xmlns:p14="http://schemas.microsoft.com/office/powerpoint/2010/main" val="31009390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9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Muscle Characteristics</a:t>
            </a:r>
          </a:p>
        </p:txBody>
      </p:sp>
      <p:sp>
        <p:nvSpPr>
          <p:cNvPr id="40142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5040312"/>
          </a:xfrm>
        </p:spPr>
        <p:txBody>
          <a:bodyPr>
            <a:normAutofit/>
          </a:bodyPr>
          <a:lstStyle/>
          <a:p>
            <a:r>
              <a:rPr lang="en-US" dirty="0"/>
              <a:t>Most are attached by tendons to bones</a:t>
            </a:r>
          </a:p>
          <a:p>
            <a:pPr lvl="1"/>
            <a:r>
              <a:rPr lang="en-US" sz="2800" dirty="0"/>
              <a:t>Achilles </a:t>
            </a:r>
          </a:p>
          <a:p>
            <a:r>
              <a:rPr lang="en-US" dirty="0"/>
              <a:t>Cells are multinucleate</a:t>
            </a:r>
          </a:p>
          <a:p>
            <a:r>
              <a:rPr lang="en-US" dirty="0"/>
              <a:t>Striated </a:t>
            </a:r>
          </a:p>
          <a:p>
            <a:pPr lvl="1"/>
            <a:r>
              <a:rPr lang="en-US" sz="2800" dirty="0"/>
              <a:t>Visible banding</a:t>
            </a:r>
          </a:p>
          <a:p>
            <a:r>
              <a:rPr lang="en-US" dirty="0"/>
              <a:t>Voluntary </a:t>
            </a:r>
          </a:p>
          <a:p>
            <a:pPr lvl="1"/>
            <a:r>
              <a:rPr lang="en-US" sz="2800" dirty="0"/>
              <a:t>conscious control</a:t>
            </a:r>
          </a:p>
          <a:p>
            <a:r>
              <a:rPr lang="en-US" dirty="0"/>
              <a:t>Cells are surrounded and bundled by connective tissue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94EFF-5313-0A45-8D46-C7DFDA86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083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9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 Muscle Characteristics</a:t>
            </a:r>
          </a:p>
        </p:txBody>
      </p:sp>
      <p:sp>
        <p:nvSpPr>
          <p:cNvPr id="40449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1600" y="2092271"/>
            <a:ext cx="7747000" cy="4537129"/>
          </a:xfrm>
        </p:spPr>
        <p:txBody>
          <a:bodyPr>
            <a:normAutofit/>
          </a:bodyPr>
          <a:lstStyle/>
          <a:p>
            <a:r>
              <a:rPr lang="en-US" sz="3200" dirty="0"/>
              <a:t>No striations</a:t>
            </a:r>
          </a:p>
          <a:p>
            <a:r>
              <a:rPr lang="en-US" sz="3200" dirty="0"/>
              <a:t>Spindle-shaped cells</a:t>
            </a:r>
          </a:p>
          <a:p>
            <a:r>
              <a:rPr lang="en-US" sz="3200" dirty="0"/>
              <a:t>Single nucleus</a:t>
            </a:r>
          </a:p>
          <a:p>
            <a:r>
              <a:rPr lang="en-US" sz="3200" dirty="0"/>
              <a:t>Involuntary </a:t>
            </a:r>
          </a:p>
          <a:p>
            <a:pPr lvl="1"/>
            <a:r>
              <a:rPr lang="en-US" sz="2800" dirty="0"/>
              <a:t>no conscious control</a:t>
            </a:r>
          </a:p>
          <a:p>
            <a:r>
              <a:rPr lang="en-US" sz="3200" dirty="0"/>
              <a:t>Found mainly in the walls of hollow organs</a:t>
            </a:r>
          </a:p>
        </p:txBody>
      </p:sp>
      <p:sp>
        <p:nvSpPr>
          <p:cNvPr id="404494" name="Text Box 1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6.2a</a:t>
            </a:r>
          </a:p>
        </p:txBody>
      </p:sp>
      <p:pic>
        <p:nvPicPr>
          <p:cNvPr id="40449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5992" r="12497" b="45863"/>
          <a:stretch>
            <a:fillRect/>
          </a:stretch>
        </p:blipFill>
        <p:spPr bwMode="auto">
          <a:xfrm>
            <a:off x="7112000" y="1218406"/>
            <a:ext cx="4241800" cy="366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779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714</Words>
  <Application>Microsoft Macintosh PowerPoint</Application>
  <PresentationFormat>Widescreen</PresentationFormat>
  <Paragraphs>171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The Muscular System</vt:lpstr>
      <vt:lpstr>Functions of Muscles</vt:lpstr>
      <vt:lpstr>The Muscular System</vt:lpstr>
      <vt:lpstr>Connective Tissue Wrappings of Skeletal Muscle</vt:lpstr>
      <vt:lpstr>Connective Tissue Wrappings of Skeletal Muscle</vt:lpstr>
      <vt:lpstr>Skeletal Muscle Attachments</vt:lpstr>
      <vt:lpstr>Characteristics of Muscles</vt:lpstr>
      <vt:lpstr>Skeletal Muscle Characteristics</vt:lpstr>
      <vt:lpstr>Smooth Muscle Characteristics</vt:lpstr>
      <vt:lpstr>Cardiac Muscle Characteristics</vt:lpstr>
      <vt:lpstr>Naming Skeletal Muscles</vt:lpstr>
      <vt:lpstr>Naming of Skeletal Muscles</vt:lpstr>
      <vt:lpstr>Naming of Skeletal Muscles</vt:lpstr>
      <vt:lpstr>Microscopic Anatomy of Skeletal Muscle</vt:lpstr>
      <vt:lpstr>Microscopic Anatomy of Skeletal Muscle</vt:lpstr>
      <vt:lpstr>Microscopic Anatomy of Skeletal Muscle</vt:lpstr>
      <vt:lpstr>Microscopic Anatomy of Skeletal Muscle</vt:lpstr>
      <vt:lpstr>Microscopic Anatomy of Skeletal Muscle</vt:lpstr>
      <vt:lpstr>Microscopic Anatomy of Skeletal Muscle</vt:lpstr>
      <vt:lpstr>Microscopic Anatomy of Skeletal Muscle</vt:lpstr>
      <vt:lpstr>Microscopic Anatomy of Skeletal Muscle</vt:lpstr>
      <vt:lpstr>Properties of Skeletal Muscle Activity</vt:lpstr>
      <vt:lpstr>Nerve Stimulus to Muscles</vt:lpstr>
      <vt:lpstr>Nerve Stimulus to Muscles</vt:lpstr>
      <vt:lpstr>Nerve Stimulus to Muscles</vt:lpstr>
      <vt:lpstr>Transmission of Nerve Impulse to Muscle</vt:lpstr>
      <vt:lpstr>Transmission of Nerve Impulse to Muscle</vt:lpstr>
      <vt:lpstr>The Sliding Filament Theory of Muscle Contraction</vt:lpstr>
      <vt:lpstr>The Sliding Filament Theory of Muscle Contraction</vt:lpstr>
    </vt:vector>
  </TitlesOfParts>
  <Company>WSFCS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Muscular System</dc:title>
  <dc:creator>Kennedy, Anne G</dc:creator>
  <cp:lastModifiedBy>Rosemary Bond-Jackson</cp:lastModifiedBy>
  <cp:revision>48</cp:revision>
  <dcterms:created xsi:type="dcterms:W3CDTF">2015-03-19T12:42:14Z</dcterms:created>
  <dcterms:modified xsi:type="dcterms:W3CDTF">2020-01-28T15:10:46Z</dcterms:modified>
</cp:coreProperties>
</file>