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notesSlides/notesSlide5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notesSlides/notesSlide5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63.xml" ContentType="application/vnd.openxmlformats-officedocument.presentationml.slide+xml"/>
  <Override PartName="/ppt/notesSlides/notesSlide55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68"/>
  </p:notesMasterIdLst>
  <p:sldIdLst>
    <p:sldId id="32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1798A-5FE6-4217-801F-7C0E89355F47}" type="datetimeFigureOut">
              <a:rPr lang="en-US" smtClean="0"/>
              <a:pPr/>
              <a:t>10/6/18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F2A35-9CD6-4DE5-82A5-394B6456B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5868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289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7568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0601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4308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7896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1420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1771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2005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2983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422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145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7698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6591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4311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7012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022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9759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2189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6974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38196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8997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434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03111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2559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34742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06341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5144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322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78710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09975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1791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29871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8504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45957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28555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65071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11789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43464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71383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9817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24373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46473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3526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7559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51114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45661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51824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72148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73082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76089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87247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05299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697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4595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0943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770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768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746A-19A5-4D79-8A30-D5A12795B881}" type="datetimeFigureOut">
              <a:rPr lang="en-US" smtClean="0"/>
              <a:pPr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054A-0FFB-4C9F-8720-72C2A12E8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969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746A-19A5-4D79-8A30-D5A12795B881}" type="datetimeFigureOut">
              <a:rPr lang="en-US" smtClean="0"/>
              <a:pPr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054A-0FFB-4C9F-8720-72C2A12E8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416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746A-19A5-4D79-8A30-D5A12795B881}" type="datetimeFigureOut">
              <a:rPr lang="en-US" smtClean="0"/>
              <a:pPr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054A-0FFB-4C9F-8720-72C2A12E8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8438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5691" y="5486003"/>
            <a:ext cx="3683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0" dirty="0" smtClean="0">
                <a:solidFill>
                  <a:srgbClr val="2A61A4"/>
                </a:solidFill>
              </a:rPr>
              <a:t>Lecture Presentation by </a:t>
            </a:r>
            <a:br>
              <a:rPr lang="en-US" sz="1600" b="0" dirty="0" smtClean="0">
                <a:solidFill>
                  <a:srgbClr val="2A61A4"/>
                </a:solidFill>
              </a:rPr>
            </a:br>
            <a:r>
              <a:rPr lang="en-US" sz="1600" b="0" dirty="0" smtClean="0">
                <a:solidFill>
                  <a:srgbClr val="2A61A4"/>
                </a:solidFill>
              </a:rPr>
              <a:t>Patty </a:t>
            </a:r>
            <a:r>
              <a:rPr lang="en-US" sz="1600" b="0" dirty="0" err="1" smtClean="0">
                <a:solidFill>
                  <a:srgbClr val="2A61A4"/>
                </a:solidFill>
              </a:rPr>
              <a:t>Bostwick</a:t>
            </a:r>
            <a:r>
              <a:rPr lang="en-US" sz="1600" b="0" dirty="0" smtClean="0">
                <a:solidFill>
                  <a:srgbClr val="2A61A4"/>
                </a:solidFill>
              </a:rPr>
              <a:t>-Taylor</a:t>
            </a:r>
            <a:br>
              <a:rPr lang="en-US" sz="1600" b="0" dirty="0" smtClean="0">
                <a:solidFill>
                  <a:srgbClr val="2A61A4"/>
                </a:solidFill>
              </a:rPr>
            </a:br>
            <a:r>
              <a:rPr lang="en-US" sz="1600" b="0" dirty="0" smtClean="0">
                <a:solidFill>
                  <a:srgbClr val="2A61A4"/>
                </a:solidFill>
              </a:rPr>
              <a:t>Florence-Darlington Technical College</a:t>
            </a:r>
            <a:endParaRPr lang="en-US" sz="1600" b="0" dirty="0">
              <a:solidFill>
                <a:srgbClr val="2A61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A61A4"/>
                </a:solidFill>
              </a:rPr>
              <a:t>Chapter 3</a:t>
            </a:r>
            <a:endParaRPr lang="en-US" sz="4000" b="1" dirty="0">
              <a:solidFill>
                <a:srgbClr val="2A61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1808" y="3503697"/>
            <a:ext cx="3711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rgbClr val="E44E24"/>
                </a:solidFill>
              </a:rPr>
              <a:t>Cells and Tissues</a:t>
            </a:r>
            <a:endParaRPr lang="en-US" sz="3000" b="0" dirty="0">
              <a:solidFill>
                <a:srgbClr val="E44E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1492" y="369887"/>
            <a:ext cx="4564063" cy="584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869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746A-19A5-4D79-8A30-D5A12795B881}" type="datetimeFigureOut">
              <a:rPr lang="en-US" smtClean="0"/>
              <a:pPr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054A-0FFB-4C9F-8720-72C2A12E8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815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746A-19A5-4D79-8A30-D5A12795B881}" type="datetimeFigureOut">
              <a:rPr lang="en-US" smtClean="0"/>
              <a:pPr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054A-0FFB-4C9F-8720-72C2A12E8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732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746A-19A5-4D79-8A30-D5A12795B881}" type="datetimeFigureOut">
              <a:rPr lang="en-US" smtClean="0"/>
              <a:pPr/>
              <a:t>10/6/18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054A-0FFB-4C9F-8720-72C2A12E8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678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746A-19A5-4D79-8A30-D5A12795B881}" type="datetimeFigureOut">
              <a:rPr lang="en-US" smtClean="0"/>
              <a:pPr/>
              <a:t>10/6/18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054A-0FFB-4C9F-8720-72C2A12E8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508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746A-19A5-4D79-8A30-D5A12795B881}" type="datetimeFigureOut">
              <a:rPr lang="en-US" smtClean="0"/>
              <a:pPr/>
              <a:t>10/6/18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054A-0FFB-4C9F-8720-72C2A12E8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825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746A-19A5-4D79-8A30-D5A12795B881}" type="datetimeFigureOut">
              <a:rPr lang="en-US" smtClean="0"/>
              <a:pPr/>
              <a:t>10/6/18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054A-0FFB-4C9F-8720-72C2A12E8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941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746A-19A5-4D79-8A30-D5A12795B881}" type="datetimeFigureOut">
              <a:rPr lang="en-US" smtClean="0"/>
              <a:pPr/>
              <a:t>10/6/18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054A-0FFB-4C9F-8720-72C2A12E8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825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746A-19A5-4D79-8A30-D5A12795B881}" type="datetimeFigureOut">
              <a:rPr lang="en-US" smtClean="0"/>
              <a:pPr/>
              <a:t>10/6/18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054A-0FFB-4C9F-8720-72C2A12E8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582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0746A-19A5-4D79-8A30-D5A12795B881}" type="datetimeFigureOut">
              <a:rPr lang="en-US" smtClean="0"/>
              <a:pPr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054A-0FFB-4C9F-8720-72C2A12E8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408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2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543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3_17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474"/>
          <a:stretch/>
        </p:blipFill>
        <p:spPr>
          <a:xfrm>
            <a:off x="298704" y="1356360"/>
            <a:ext cx="8546592" cy="391837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3.17c</a:t>
            </a:r>
            <a:r>
              <a:rPr lang="en-US" sz="900" b="1" baseline="0" dirty="0" smtClean="0">
                <a:latin typeface="Arial" charset="0"/>
              </a:rPr>
              <a:t> Classification and functions of epithelia.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835199" y="2350716"/>
            <a:ext cx="2982336" cy="44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Diffusion and filtration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Secretion in serous membranes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103332" y="2359181"/>
            <a:ext cx="1085804" cy="20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Protection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835198" y="2926447"/>
            <a:ext cx="3151669" cy="61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Secretion and absorption; ciliated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types propel mucus or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reproductive cells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818266" y="3612247"/>
            <a:ext cx="3210934" cy="62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Secretion and absorption; ciliated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types propel mucus or 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reproductive cells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103331" y="2926449"/>
            <a:ext cx="3498803" cy="5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Protection; these tissue types are rare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in humans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103331" y="4450448"/>
            <a:ext cx="3617336" cy="42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Protection; stretching to accommodate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distension of urinary structures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36601" y="5076983"/>
            <a:ext cx="5759400" cy="22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  <a:t>(c) Function of epithelial tissue related to tissue type</a:t>
            </a:r>
            <a:endParaRPr lang="en-US" sz="15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129669" y="1436317"/>
            <a:ext cx="1907066" cy="23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  <a:t>Number of layers</a:t>
            </a:r>
            <a:endParaRPr lang="en-US" sz="15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38201" y="1901984"/>
            <a:ext cx="1085804" cy="20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  <a:t>Cell shape</a:t>
            </a:r>
            <a:endParaRPr lang="en-US" sz="15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835202" y="1741119"/>
            <a:ext cx="2982333" cy="43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  <a:t>One layer: simple epithelial</a:t>
            </a:r>
            <a:b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  <a:t>tissues</a:t>
            </a:r>
            <a:endParaRPr lang="en-US" sz="15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103335" y="1749582"/>
            <a:ext cx="3320998" cy="46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  <a:t>More than one layer: stratified</a:t>
            </a:r>
            <a:b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  <a:t>epithelial tissues</a:t>
            </a:r>
            <a:endParaRPr lang="en-US" sz="15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46667" y="2359184"/>
            <a:ext cx="1094266" cy="23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  <a:t>Squamous</a:t>
            </a:r>
            <a:endParaRPr lang="en-US" sz="15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12801" y="2934916"/>
            <a:ext cx="1102732" cy="25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  <a:t>Cuboidal</a:t>
            </a:r>
            <a:endParaRPr lang="en-US" sz="15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12801" y="3663051"/>
            <a:ext cx="1085804" cy="20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  <a:t>Columnar</a:t>
            </a:r>
            <a:endParaRPr lang="en-US" sz="15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04335" y="4458917"/>
            <a:ext cx="1297466" cy="24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  <a:t>Transitional</a:t>
            </a:r>
            <a:endParaRPr lang="en-US" sz="15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44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67938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Simple Epithelia</a:t>
            </a:r>
          </a:p>
        </p:txBody>
      </p:sp>
      <p:sp>
        <p:nvSpPr>
          <p:cNvPr id="167939" name="Rectangle 2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Simple squamous</a:t>
            </a:r>
          </a:p>
          <a:p>
            <a:pPr lvl="1"/>
            <a:r>
              <a:rPr lang="en-US" altLang="en-US" dirty="0" smtClean="0"/>
              <a:t>Single layer of flat cells</a:t>
            </a:r>
          </a:p>
          <a:p>
            <a:pPr lvl="1"/>
            <a:r>
              <a:rPr lang="en-US" altLang="en-US" dirty="0" smtClean="0"/>
              <a:t>Location—usually forms membranes</a:t>
            </a:r>
          </a:p>
          <a:p>
            <a:pPr lvl="2"/>
            <a:r>
              <a:rPr lang="en-US" altLang="en-US" dirty="0" smtClean="0"/>
              <a:t>Lines air sacs of the lungs </a:t>
            </a:r>
          </a:p>
          <a:p>
            <a:pPr lvl="2"/>
            <a:r>
              <a:rPr lang="en-US" altLang="en-US" dirty="0" smtClean="0"/>
              <a:t>Forms walls of capillaries</a:t>
            </a:r>
          </a:p>
          <a:p>
            <a:pPr lvl="2"/>
            <a:r>
              <a:rPr lang="en-US" altLang="en-US" dirty="0" smtClean="0"/>
              <a:t>Forms serous membranes (serosae) that line and cover organs in ventral cavity</a:t>
            </a:r>
          </a:p>
          <a:p>
            <a:pPr lvl="1"/>
            <a:r>
              <a:rPr lang="en-US" altLang="en-US" dirty="0" smtClean="0"/>
              <a:t>Functions in diffusion, filtration, or secretion in membranes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1177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4" name="Picture 9233" descr="figure_03_18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7689"/>
          <a:stretch/>
        </p:blipFill>
        <p:spPr>
          <a:xfrm>
            <a:off x="298704" y="1588008"/>
            <a:ext cx="8546592" cy="339885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3.18a Types of epithelia and their common locations in the body.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058630" y="2888349"/>
            <a:ext cx="1360971" cy="79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Nucleus of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squamous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epithelial cell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899833" y="3031066"/>
            <a:ext cx="1312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587500" y="3031066"/>
            <a:ext cx="1312333" cy="13208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933701" y="4220167"/>
            <a:ext cx="118532" cy="4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1727200" y="4216400"/>
            <a:ext cx="1231901" cy="1354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7497234" y="2124667"/>
            <a:ext cx="1820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6548967" y="1782233"/>
            <a:ext cx="948267" cy="3429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6180667" y="2120902"/>
            <a:ext cx="1325033" cy="2031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7463368" y="3127967"/>
            <a:ext cx="2158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6714067" y="2540000"/>
            <a:ext cx="766234" cy="5884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6680200" y="3124201"/>
            <a:ext cx="800101" cy="6476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084030" y="4056749"/>
            <a:ext cx="1106969" cy="4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Basement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7715298" y="1973949"/>
            <a:ext cx="1106968" cy="48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Air sacs of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lungs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723764" y="2964551"/>
            <a:ext cx="1005369" cy="100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Nuclei of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squamous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epithelial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cells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32367" y="4615547"/>
            <a:ext cx="3384500" cy="26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 Black"/>
                <a:cs typeface="Arial Black"/>
              </a:rPr>
              <a:t>(a) Diagram: 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Simple squamous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548766" y="4310751"/>
            <a:ext cx="3833233" cy="94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 Black"/>
                <a:cs typeface="Arial Black"/>
              </a:rPr>
              <a:t>Photomicrograph: 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Simple 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squamous epithelium forming part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of the alveolar (air sac) walls (275</a:t>
            </a:r>
            <a:r>
              <a:rPr lang="en-US" sz="17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).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27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6998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Simple Epithelia</a:t>
            </a:r>
          </a:p>
        </p:txBody>
      </p:sp>
      <p:sp>
        <p:nvSpPr>
          <p:cNvPr id="169987" name="Rectangle 1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Simple cuboidal</a:t>
            </a:r>
          </a:p>
          <a:p>
            <a:pPr lvl="1"/>
            <a:r>
              <a:rPr lang="en-US" altLang="en-US" dirty="0" smtClean="0"/>
              <a:t>Single layer of cube-like cells</a:t>
            </a:r>
          </a:p>
          <a:p>
            <a:pPr lvl="1"/>
            <a:r>
              <a:rPr lang="en-US" altLang="en-US" dirty="0" smtClean="0"/>
              <a:t>Locations: </a:t>
            </a:r>
          </a:p>
          <a:p>
            <a:pPr lvl="2"/>
            <a:r>
              <a:rPr lang="en-US" altLang="en-US" dirty="0" smtClean="0"/>
              <a:t>Common in glands and their ducts</a:t>
            </a:r>
          </a:p>
          <a:p>
            <a:pPr lvl="2"/>
            <a:r>
              <a:rPr lang="en-US" altLang="en-US" dirty="0" smtClean="0"/>
              <a:t>Forms walls of kidney tubules</a:t>
            </a:r>
          </a:p>
          <a:p>
            <a:pPr lvl="2"/>
            <a:r>
              <a:rPr lang="en-US" altLang="en-US" dirty="0" smtClean="0"/>
              <a:t>Covers the surface of ovaries</a:t>
            </a:r>
          </a:p>
          <a:p>
            <a:pPr lvl="1"/>
            <a:r>
              <a:rPr lang="en-US" altLang="en-US" dirty="0" smtClean="0"/>
              <a:t>Functions in secretion and absorption; ciliated types propel mucus or reproductive cells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6990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9219" descr="figure_03_18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8924"/>
          <a:stretch/>
        </p:blipFill>
        <p:spPr>
          <a:xfrm>
            <a:off x="298704" y="1780032"/>
            <a:ext cx="8546592" cy="300363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3.18b Types of epithelia and their common locations in the body.</a:t>
            </a:r>
            <a:endParaRPr lang="en-US" sz="900" b="1" dirty="0"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904067" y="2171232"/>
            <a:ext cx="1704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2387600" y="2171699"/>
            <a:ext cx="520700" cy="15832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891367" y="3513199"/>
            <a:ext cx="1227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2683933" y="3509433"/>
            <a:ext cx="207434" cy="2397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7552267" y="2230966"/>
            <a:ext cx="93133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482167" y="2226733"/>
            <a:ext cx="209550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5744633" y="2235200"/>
            <a:ext cx="1816100" cy="901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969332" y="3390433"/>
            <a:ext cx="1667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266599" y="3961933"/>
            <a:ext cx="23745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041698" y="2007818"/>
            <a:ext cx="1123902" cy="13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Nucleus of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simple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cuboidal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epithelial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cell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050164" y="3345548"/>
            <a:ext cx="1095124" cy="56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Basement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7664497" y="2092484"/>
            <a:ext cx="963036" cy="101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Simple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cuboidal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epithelial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cells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7664498" y="3227014"/>
            <a:ext cx="1095124" cy="56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Basement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7664496" y="3794281"/>
            <a:ext cx="1200103" cy="50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Connective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tissue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23899" y="4632485"/>
            <a:ext cx="3215167" cy="2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 Black"/>
                <a:cs typeface="Arial Black"/>
              </a:rPr>
              <a:t>(b) Diagram: 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Simple cuboidal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540299" y="4505482"/>
            <a:ext cx="3985635" cy="73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 Black"/>
                <a:cs typeface="Arial Black"/>
              </a:rPr>
              <a:t>Photomicrograph: 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Simple cuboidal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epithelium in kidney tubules (250</a:t>
            </a:r>
            <a:r>
              <a:rPr lang="en-US" sz="17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).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62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7203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Simple Epithelia</a:t>
            </a:r>
          </a:p>
        </p:txBody>
      </p:sp>
      <p:sp>
        <p:nvSpPr>
          <p:cNvPr id="172035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Simple columnar</a:t>
            </a:r>
          </a:p>
          <a:p>
            <a:pPr lvl="1"/>
            <a:r>
              <a:rPr lang="en-US" altLang="en-US" smtClean="0"/>
              <a:t>Single layer of tall cells</a:t>
            </a:r>
          </a:p>
          <a:p>
            <a:pPr lvl="2"/>
            <a:r>
              <a:rPr lang="en-US" altLang="en-US" smtClean="0"/>
              <a:t>Goblet cells secrete mucus</a:t>
            </a:r>
          </a:p>
          <a:p>
            <a:pPr lvl="1"/>
            <a:r>
              <a:rPr lang="en-US" altLang="en-US" smtClean="0"/>
              <a:t>Location:  </a:t>
            </a:r>
          </a:p>
          <a:p>
            <a:pPr lvl="2"/>
            <a:r>
              <a:rPr lang="en-US" altLang="en-US" smtClean="0"/>
              <a:t>Lines digestive tract from stomach to anus </a:t>
            </a:r>
          </a:p>
          <a:p>
            <a:pPr lvl="2"/>
            <a:r>
              <a:rPr lang="en-US" altLang="en-US" smtClean="0"/>
              <a:t>Mucous membranes (mucosae) line body cavities opening to the exterior</a:t>
            </a:r>
          </a:p>
          <a:p>
            <a:pPr lvl="1"/>
            <a:r>
              <a:rPr lang="en-US" altLang="en-US" smtClean="0"/>
              <a:t>Functions in secretion and absorption; ciliated types propel mucus or reproductive cells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3051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218" descr="figure_03_18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1055"/>
          <a:stretch/>
        </p:blipFill>
        <p:spPr>
          <a:xfrm>
            <a:off x="298704" y="1624584"/>
            <a:ext cx="8546592" cy="320988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3.18c Types of epithelia and their common locations in the body.</a:t>
            </a:r>
            <a:endParaRPr lang="en-US" sz="900" b="1" dirty="0"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413933" y="2992967"/>
            <a:ext cx="1468967" cy="977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6350332" y="1938401"/>
            <a:ext cx="11003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6053999" y="2857033"/>
            <a:ext cx="13882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125464" y="2188167"/>
            <a:ext cx="31716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485900" y="2184400"/>
            <a:ext cx="643466" cy="63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7327904" y="3750737"/>
            <a:ext cx="11429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6646333" y="3433233"/>
            <a:ext cx="685805" cy="3175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874433" y="3970399"/>
            <a:ext cx="1312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016297" y="3811217"/>
            <a:ext cx="1106970" cy="54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Basement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486697" y="3599548"/>
            <a:ext cx="1183169" cy="4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Basement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7478228" y="1787685"/>
            <a:ext cx="1242436" cy="59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Mucus of a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goblet cell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474430" y="2041684"/>
            <a:ext cx="1750436" cy="78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Nucleus of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simple</a:t>
            </a:r>
            <a:r>
              <a:rPr lang="en-US" sz="17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columnar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epithelial cell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7478230" y="2685152"/>
            <a:ext cx="1530302" cy="86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Simple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columnar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epithelial cells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23900" y="4793349"/>
            <a:ext cx="3359100" cy="27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 Black"/>
                <a:cs typeface="Arial Black"/>
              </a:rPr>
              <a:t>(c) Diagram: 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Simple columnar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531831" y="4319215"/>
            <a:ext cx="4129568" cy="53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 Black"/>
                <a:cs typeface="Arial Black"/>
              </a:rPr>
              <a:t>Photomicrograph: 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Simple columnar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epithelium of the small intestine (575</a:t>
            </a:r>
            <a:r>
              <a:rPr lang="en-US" sz="17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).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8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74082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Simple Epithelia</a:t>
            </a:r>
          </a:p>
        </p:txBody>
      </p:sp>
      <p:sp>
        <p:nvSpPr>
          <p:cNvPr id="174083" name="Rectangle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Pseudostratified columnar</a:t>
            </a:r>
          </a:p>
          <a:p>
            <a:pPr lvl="1"/>
            <a:r>
              <a:rPr lang="en-US" altLang="en-US" smtClean="0"/>
              <a:t>All cells rest on a basement membrane</a:t>
            </a:r>
          </a:p>
          <a:p>
            <a:pPr lvl="1"/>
            <a:r>
              <a:rPr lang="en-US" altLang="en-US" smtClean="0"/>
              <a:t>Single layer, but some cells are shorter than others giving a false (pseudo) impression of stratification</a:t>
            </a:r>
          </a:p>
          <a:p>
            <a:pPr lvl="1"/>
            <a:r>
              <a:rPr lang="en-US" altLang="en-US" smtClean="0"/>
              <a:t>Location:</a:t>
            </a:r>
          </a:p>
          <a:p>
            <a:pPr lvl="2"/>
            <a:r>
              <a:rPr lang="en-US" altLang="en-US" smtClean="0"/>
              <a:t>Respiratory tract, where it is ciliated and known as pseudostratified ciliated columnar epithelium</a:t>
            </a:r>
          </a:p>
          <a:p>
            <a:pPr lvl="1"/>
            <a:r>
              <a:rPr lang="en-US" altLang="en-US" smtClean="0"/>
              <a:t>Functions in absorption or secretion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3893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4" name="Picture 9233" descr="figure_03_18d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0188"/>
          <a:stretch/>
        </p:blipFill>
        <p:spPr>
          <a:xfrm>
            <a:off x="298704" y="1557528"/>
            <a:ext cx="8546592" cy="336160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3.18d Types of epithelia and their common locations in the body.</a:t>
            </a:r>
            <a:endParaRPr lang="en-US" sz="900" b="1" dirty="0"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12662" y="1820333"/>
            <a:ext cx="177472" cy="761999"/>
            <a:chOff x="1312662" y="1816100"/>
            <a:chExt cx="177472" cy="761999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1386412" y="1825325"/>
              <a:ext cx="10372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386413" y="2570203"/>
              <a:ext cx="10372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1392817" y="1816100"/>
              <a:ext cx="2" cy="7619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312662" y="2100179"/>
              <a:ext cx="88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" name="Straight Connector 11"/>
          <p:cNvCxnSpPr/>
          <p:nvPr/>
        </p:nvCxnSpPr>
        <p:spPr bwMode="auto">
          <a:xfrm>
            <a:off x="1430867" y="3288833"/>
            <a:ext cx="1608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1583266" y="2840567"/>
            <a:ext cx="275167" cy="4529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7196667" y="1853733"/>
            <a:ext cx="1312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287433" y="1849966"/>
            <a:ext cx="1930400" cy="7154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228" name="Group 9227"/>
          <p:cNvGrpSpPr/>
          <p:nvPr/>
        </p:nvGrpSpPr>
        <p:grpSpPr>
          <a:xfrm>
            <a:off x="5850467" y="2226735"/>
            <a:ext cx="1473200" cy="1570565"/>
            <a:chOff x="5850467" y="2226735"/>
            <a:chExt cx="1473200" cy="1570565"/>
          </a:xfrm>
        </p:grpSpPr>
        <p:cxnSp>
          <p:nvCxnSpPr>
            <p:cNvPr id="17" name="Straight Connector 16"/>
            <p:cNvCxnSpPr/>
            <p:nvPr/>
          </p:nvCxnSpPr>
          <p:spPr bwMode="auto">
            <a:xfrm rot="10800000">
              <a:off x="5850469" y="3788524"/>
              <a:ext cx="14123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rot="10800000">
              <a:off x="5850467" y="3068333"/>
              <a:ext cx="14123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rot="10800000" flipV="1">
              <a:off x="5987213" y="3060700"/>
              <a:ext cx="2" cy="736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7184605" y="2227192"/>
              <a:ext cx="139062" cy="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5985933" y="2226735"/>
              <a:ext cx="1206500" cy="12234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" name="Straight Connector 21"/>
          <p:cNvCxnSpPr/>
          <p:nvPr/>
        </p:nvCxnSpPr>
        <p:spPr bwMode="auto">
          <a:xfrm>
            <a:off x="7183967" y="3187234"/>
            <a:ext cx="1439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6231467" y="3183467"/>
            <a:ext cx="956734" cy="7196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5347032" y="3835400"/>
            <a:ext cx="1980868" cy="2577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32366" y="4581685"/>
            <a:ext cx="3308301" cy="57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398463" indent="-398463"/>
            <a:r>
              <a:rPr lang="en-US" sz="1700" dirty="0" smtClean="0">
                <a:solidFill>
                  <a:srgbClr val="000000"/>
                </a:solidFill>
                <a:latin typeface="Arial Black"/>
                <a:cs typeface="Arial Black"/>
              </a:rPr>
              <a:t>(d) Diagram: </a:t>
            </a:r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Pseudostratified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(ciliated) columnar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529668" y="4276881"/>
            <a:ext cx="3962398" cy="82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 Black"/>
                <a:cs typeface="Arial Black"/>
              </a:rPr>
              <a:t>Photomicrograph: </a:t>
            </a:r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Pseudostratified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ciliated columnar epithelium lining the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human trachea (560</a:t>
            </a:r>
            <a:r>
              <a:rPr lang="en-US" sz="17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).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15431" y="3116948"/>
            <a:ext cx="1123904" cy="45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Basement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7359696" y="3032282"/>
            <a:ext cx="1098503" cy="51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Basement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23899" y="1931616"/>
            <a:ext cx="954567" cy="103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Pseudo-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stratified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epithelial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layer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359698" y="2075549"/>
            <a:ext cx="1530301" cy="74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Pseudo-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stratified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epithelial layer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351233" y="1686084"/>
            <a:ext cx="497366" cy="2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Cilia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7359698" y="3675745"/>
            <a:ext cx="1191635" cy="48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Connective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tissue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58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76130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Stratified Epithelia</a:t>
            </a:r>
          </a:p>
        </p:txBody>
      </p:sp>
      <p:sp>
        <p:nvSpPr>
          <p:cNvPr id="176131" name="Rectangle 2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Stratified squamous</a:t>
            </a:r>
          </a:p>
          <a:p>
            <a:pPr lvl="1"/>
            <a:r>
              <a:rPr lang="en-US" altLang="en-US" dirty="0" smtClean="0"/>
              <a:t>Named for cells present at the free (apical) surface, which are flattened</a:t>
            </a:r>
          </a:p>
          <a:p>
            <a:pPr lvl="1"/>
            <a:r>
              <a:rPr lang="en-US" altLang="en-US" dirty="0" smtClean="0"/>
              <a:t>Functions as a protective covering where friction is common</a:t>
            </a:r>
          </a:p>
          <a:p>
            <a:pPr lvl="1"/>
            <a:r>
              <a:rPr lang="en-US" altLang="en-US" dirty="0" smtClean="0"/>
              <a:t>Locations—lining of the:</a:t>
            </a:r>
          </a:p>
          <a:p>
            <a:pPr lvl="2"/>
            <a:r>
              <a:rPr lang="en-US" altLang="en-US" dirty="0" smtClean="0"/>
              <a:t>Skin (outer portion)</a:t>
            </a:r>
          </a:p>
          <a:p>
            <a:pPr lvl="2"/>
            <a:r>
              <a:rPr lang="en-US" altLang="en-US" dirty="0" smtClean="0"/>
              <a:t>Mouth</a:t>
            </a:r>
          </a:p>
          <a:p>
            <a:pPr lvl="2"/>
            <a:r>
              <a:rPr lang="en-US" altLang="en-US" dirty="0" smtClean="0"/>
              <a:t>Esophagus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4726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5872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Body Tissues</a:t>
            </a:r>
          </a:p>
        </p:txBody>
      </p:sp>
      <p:sp>
        <p:nvSpPr>
          <p:cNvPr id="158723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Tissues</a:t>
            </a:r>
          </a:p>
          <a:p>
            <a:pPr lvl="1"/>
            <a:r>
              <a:rPr lang="en-US" altLang="en-US" dirty="0" smtClean="0"/>
              <a:t>Groups of cells with similar structure and function</a:t>
            </a:r>
          </a:p>
          <a:p>
            <a:pPr lvl="1"/>
            <a:r>
              <a:rPr lang="en-US" altLang="en-US" dirty="0" smtClean="0"/>
              <a:t>Four primary types: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Epithelial tissue (epithelium)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Connective tissue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Muscle tissue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Nervous tissue</a:t>
            </a:r>
          </a:p>
          <a:p>
            <a:pPr lvl="2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8374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3" name="Picture 9232" descr="figure_03_18e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2164"/>
          <a:stretch/>
        </p:blipFill>
        <p:spPr>
          <a:xfrm>
            <a:off x="298704" y="1627632"/>
            <a:ext cx="8546592" cy="316450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3.18e Types of epithelia and their common locations in the body.</a:t>
            </a:r>
            <a:endParaRPr lang="en-US" sz="900" b="1" dirty="0"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048500" y="1833626"/>
            <a:ext cx="4656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871633" y="1829861"/>
            <a:ext cx="1182159" cy="6043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6582833" y="1828801"/>
            <a:ext cx="474134" cy="8043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rot="10800000" flipV="1">
            <a:off x="7148610" y="2218267"/>
            <a:ext cx="2" cy="15959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rot="10800000">
            <a:off x="7014632" y="3809526"/>
            <a:ext cx="1382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rot="10800000">
            <a:off x="7014630" y="2226339"/>
            <a:ext cx="1382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7152918" y="2995944"/>
            <a:ext cx="365482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7048499" y="3873035"/>
            <a:ext cx="4614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888567" y="3674533"/>
            <a:ext cx="1172632" cy="1989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7059083" y="4334467"/>
            <a:ext cx="47201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6079067" y="3926493"/>
            <a:ext cx="982133" cy="4084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452033" y="3842343"/>
            <a:ext cx="13584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1583267" y="3424768"/>
            <a:ext cx="436033" cy="419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520776" y="2443248"/>
            <a:ext cx="10192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520778" y="3353441"/>
            <a:ext cx="21912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1527072" y="2438401"/>
            <a:ext cx="0" cy="9228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1350439" y="2733508"/>
            <a:ext cx="17649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32361" y="3684217"/>
            <a:ext cx="1090037" cy="50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Basement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562895" y="3701150"/>
            <a:ext cx="1115437" cy="48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Basement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7554429" y="4209146"/>
            <a:ext cx="1242435" cy="50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Connective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tissue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23895" y="2566617"/>
            <a:ext cx="1098505" cy="70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Stratified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squamous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epithelium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537494" y="2837550"/>
            <a:ext cx="1064637" cy="74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Stratified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squamous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epithelium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32365" y="4547819"/>
            <a:ext cx="3672369" cy="30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28600" indent="-228600"/>
            <a:r>
              <a:rPr lang="en-US" sz="1700" dirty="0" smtClean="0">
                <a:solidFill>
                  <a:srgbClr val="000000"/>
                </a:solidFill>
                <a:latin typeface="Arial Black"/>
                <a:cs typeface="Arial Black"/>
              </a:rPr>
              <a:t>(e) Diagram: 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Stratified squamous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4521200" y="4251482"/>
            <a:ext cx="4563119" cy="86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 Black"/>
                <a:cs typeface="Arial Black"/>
              </a:rPr>
              <a:t>Photomicrograph: 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Stratified squamous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epithelium lining of the esophagus (140</a:t>
            </a:r>
            <a:r>
              <a:rPr lang="en-US" sz="17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).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7537499" y="1677616"/>
            <a:ext cx="717500" cy="2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Nuclei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24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7817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Stratified Epithelia</a:t>
            </a:r>
          </a:p>
        </p:txBody>
      </p:sp>
      <p:sp>
        <p:nvSpPr>
          <p:cNvPr id="178179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Stratified cuboidal—two layers of cuboidal cells; functions in protection</a:t>
            </a:r>
          </a:p>
          <a:p>
            <a:r>
              <a:rPr lang="en-US" altLang="en-US" dirty="0" smtClean="0"/>
              <a:t>Stratified columnar—surface cells are columnar, and cells underneath vary in size and shape; functions in protection</a:t>
            </a:r>
          </a:p>
          <a:p>
            <a:r>
              <a:rPr lang="en-US" altLang="en-US" dirty="0" smtClean="0"/>
              <a:t>Stratified cuboidal and columnar</a:t>
            </a:r>
          </a:p>
          <a:p>
            <a:pPr lvl="1"/>
            <a:r>
              <a:rPr lang="en-US" altLang="en-US" dirty="0" smtClean="0"/>
              <a:t>Rare in human body</a:t>
            </a:r>
          </a:p>
          <a:p>
            <a:pPr lvl="1"/>
            <a:r>
              <a:rPr lang="en-US" altLang="en-US" dirty="0" smtClean="0"/>
              <a:t>Found mainly in ducts of large glands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6475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792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Stratified Epithelia</a:t>
            </a:r>
          </a:p>
        </p:txBody>
      </p:sp>
      <p:sp>
        <p:nvSpPr>
          <p:cNvPr id="179203" name="Rectangle 1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Transitional epithelium</a:t>
            </a:r>
          </a:p>
          <a:p>
            <a:pPr lvl="1"/>
            <a:r>
              <a:rPr lang="en-US" altLang="en-US" smtClean="0"/>
              <a:t>Composed of modified stratified squamous epithelium</a:t>
            </a:r>
          </a:p>
          <a:p>
            <a:pPr lvl="1"/>
            <a:r>
              <a:rPr lang="en-US" altLang="en-US" smtClean="0"/>
              <a:t>Shape of cells depends upon the amount of stretching</a:t>
            </a:r>
          </a:p>
          <a:p>
            <a:pPr lvl="1"/>
            <a:r>
              <a:rPr lang="en-US" altLang="en-US" smtClean="0"/>
              <a:t>Functions in stretching and the ability to return to normal shape</a:t>
            </a:r>
          </a:p>
          <a:p>
            <a:pPr lvl="1"/>
            <a:r>
              <a:rPr lang="en-US" altLang="en-US" smtClean="0"/>
              <a:t>Locations: urinary system organs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4462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ure_03_18f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0424"/>
          <a:stretch/>
        </p:blipFill>
        <p:spPr>
          <a:xfrm>
            <a:off x="298704" y="1728216"/>
            <a:ext cx="8546592" cy="304698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3.18f Types of epithelia and their common locations in the body.</a:t>
            </a:r>
            <a:endParaRPr lang="en-US" sz="900" b="1" dirty="0"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6096000" y="1998134"/>
            <a:ext cx="584200" cy="16001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1083733" y="2260599"/>
            <a:ext cx="524936" cy="872067"/>
            <a:chOff x="1083733" y="2260599"/>
            <a:chExt cx="524936" cy="872067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1463264" y="2265162"/>
              <a:ext cx="14116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467501" y="3127862"/>
              <a:ext cx="14116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1467751" y="2260599"/>
              <a:ext cx="2" cy="87206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083733" y="2480529"/>
              <a:ext cx="38619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" name="Straight Connector 12"/>
          <p:cNvCxnSpPr/>
          <p:nvPr/>
        </p:nvCxnSpPr>
        <p:spPr bwMode="auto">
          <a:xfrm>
            <a:off x="1405467" y="3365034"/>
            <a:ext cx="11959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1519767" y="3166533"/>
            <a:ext cx="215900" cy="1989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905832" y="3796833"/>
            <a:ext cx="11384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6548967" y="2611967"/>
            <a:ext cx="143932" cy="1130300"/>
            <a:chOff x="6548967" y="2620433"/>
            <a:chExt cx="143932" cy="1130300"/>
          </a:xfrm>
        </p:grpSpPr>
        <p:cxnSp>
          <p:nvCxnSpPr>
            <p:cNvPr id="17" name="Straight Connector 16"/>
            <p:cNvCxnSpPr/>
            <p:nvPr/>
          </p:nvCxnSpPr>
          <p:spPr bwMode="auto">
            <a:xfrm rot="10800000">
              <a:off x="6548967" y="3745923"/>
              <a:ext cx="13793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rot="10800000">
              <a:off x="6554962" y="2627913"/>
              <a:ext cx="13793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rot="10800000" flipV="1">
              <a:off x="6684380" y="2620433"/>
              <a:ext cx="1" cy="11303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" name="Straight Connector 19"/>
          <p:cNvCxnSpPr/>
          <p:nvPr/>
        </p:nvCxnSpPr>
        <p:spPr bwMode="auto">
          <a:xfrm flipH="1">
            <a:off x="6684435" y="3145416"/>
            <a:ext cx="1566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671733" y="2004016"/>
            <a:ext cx="3640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49296" y="3210082"/>
            <a:ext cx="1064637" cy="48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Basement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063361" y="1855416"/>
            <a:ext cx="1064637" cy="48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Basement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071831" y="3650347"/>
            <a:ext cx="1144737" cy="48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Connective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tissue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23900" y="2312614"/>
            <a:ext cx="1098502" cy="74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Transi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-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tional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epithelium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6860163" y="2981482"/>
            <a:ext cx="1158092" cy="4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Transitional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epithelium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23901" y="4488555"/>
            <a:ext cx="2698700" cy="2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28600" indent="-228600"/>
            <a:r>
              <a:rPr lang="en-US" sz="1600" dirty="0" smtClean="0">
                <a:solidFill>
                  <a:srgbClr val="000000"/>
                </a:solidFill>
                <a:latin typeface="Arial Black"/>
                <a:cs typeface="Arial Black"/>
              </a:rPr>
              <a:t>(f) Diagram: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Transitional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539071" y="4209148"/>
            <a:ext cx="5291665" cy="72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 Black"/>
                <a:cs typeface="Arial Black"/>
              </a:rPr>
              <a:t>Photomicrograph: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Transitional epithelium lining of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the bladder, relaxed state (270</a:t>
            </a:r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); surface rounded cells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flatten and elongate when the bladder fills with urine.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23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8125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Glandular Epithelium</a:t>
            </a:r>
          </a:p>
        </p:txBody>
      </p:sp>
      <p:sp>
        <p:nvSpPr>
          <p:cNvPr id="181251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Gland</a:t>
            </a:r>
          </a:p>
          <a:p>
            <a:pPr lvl="1"/>
            <a:r>
              <a:rPr lang="en-US" altLang="en-US" smtClean="0"/>
              <a:t>One or more cells responsible for secreting a particular product</a:t>
            </a:r>
          </a:p>
          <a:p>
            <a:pPr lvl="1"/>
            <a:r>
              <a:rPr lang="en-US" altLang="en-US" smtClean="0"/>
              <a:t>Secretions contain protein molecules in an aqueous (water-based) fluid</a:t>
            </a:r>
          </a:p>
          <a:p>
            <a:pPr lvl="1"/>
            <a:r>
              <a:rPr lang="en-US" altLang="en-US" smtClean="0"/>
              <a:t>Secretion is an active process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6152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82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Glandular Epithelium</a:t>
            </a:r>
          </a:p>
        </p:txBody>
      </p:sp>
      <p:sp>
        <p:nvSpPr>
          <p:cNvPr id="1822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major gland types</a:t>
            </a:r>
          </a:p>
          <a:p>
            <a:pPr lvl="1"/>
            <a:r>
              <a:rPr lang="en-US" altLang="en-US" dirty="0" smtClean="0"/>
              <a:t>Endocrine gland</a:t>
            </a:r>
          </a:p>
          <a:p>
            <a:pPr lvl="2"/>
            <a:r>
              <a:rPr lang="en-US" altLang="en-US" dirty="0" smtClean="0"/>
              <a:t>Ductless; secretions diffuse into blood vessels</a:t>
            </a:r>
          </a:p>
          <a:p>
            <a:pPr lvl="2"/>
            <a:r>
              <a:rPr lang="en-US" altLang="en-US" dirty="0" smtClean="0"/>
              <a:t>All secretions are hormones</a:t>
            </a:r>
          </a:p>
          <a:p>
            <a:pPr lvl="2"/>
            <a:r>
              <a:rPr lang="en-US" altLang="en-US" dirty="0" smtClean="0"/>
              <a:t>Examples include thyroid, adrenals, and pituitary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3124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83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Glandular Epithelium</a:t>
            </a:r>
          </a:p>
        </p:txBody>
      </p:sp>
      <p:sp>
        <p:nvSpPr>
          <p:cNvPr id="1832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major gland types</a:t>
            </a:r>
          </a:p>
          <a:p>
            <a:pPr lvl="1"/>
            <a:r>
              <a:rPr lang="en-US" altLang="en-US" dirty="0" smtClean="0"/>
              <a:t>Exocrine gland</a:t>
            </a:r>
          </a:p>
          <a:p>
            <a:pPr lvl="2"/>
            <a:r>
              <a:rPr lang="en-US" altLang="en-US" dirty="0" smtClean="0"/>
              <a:t>Secretions empty through ducts to the epithelial surface</a:t>
            </a:r>
          </a:p>
          <a:p>
            <a:pPr lvl="2"/>
            <a:r>
              <a:rPr lang="en-US" altLang="en-US" dirty="0" smtClean="0"/>
              <a:t>Include sweat and oil glands, liver, and pancreas</a:t>
            </a:r>
          </a:p>
          <a:p>
            <a:pPr lvl="2"/>
            <a:r>
              <a:rPr lang="en-US" altLang="en-US" dirty="0" smtClean="0"/>
              <a:t>Includes both internal and external glands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3360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84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Connective Tissue</a:t>
            </a:r>
          </a:p>
        </p:txBody>
      </p:sp>
      <p:sp>
        <p:nvSpPr>
          <p:cNvPr id="18432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Found everywhere in the body</a:t>
            </a:r>
          </a:p>
          <a:p>
            <a:r>
              <a:rPr lang="en-US" altLang="en-US" dirty="0" smtClean="0"/>
              <a:t>Includes the most abundant and widely distributed tissues</a:t>
            </a:r>
          </a:p>
          <a:p>
            <a:r>
              <a:rPr lang="en-US" altLang="en-US" dirty="0" smtClean="0"/>
              <a:t>Functions:</a:t>
            </a:r>
          </a:p>
          <a:p>
            <a:pPr lvl="1"/>
            <a:r>
              <a:rPr lang="en-US" altLang="en-US" dirty="0" smtClean="0"/>
              <a:t>Provides protection</a:t>
            </a:r>
          </a:p>
          <a:p>
            <a:pPr lvl="1"/>
            <a:r>
              <a:rPr lang="en-US" altLang="en-US" dirty="0" smtClean="0"/>
              <a:t>Binds body tissues together</a:t>
            </a:r>
          </a:p>
          <a:p>
            <a:pPr lvl="1"/>
            <a:r>
              <a:rPr lang="en-US" altLang="en-US" dirty="0" smtClean="0"/>
              <a:t>Supports the body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4803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85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Connective Tissue Characteristics</a:t>
            </a:r>
          </a:p>
        </p:txBody>
      </p:sp>
      <p:sp>
        <p:nvSpPr>
          <p:cNvPr id="1853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Variations in blood supply</a:t>
            </a:r>
          </a:p>
          <a:p>
            <a:pPr lvl="1"/>
            <a:r>
              <a:rPr lang="en-US" altLang="en-US" dirty="0" smtClean="0"/>
              <a:t>Some tissue types are well vascularized</a:t>
            </a:r>
          </a:p>
          <a:p>
            <a:pPr lvl="1"/>
            <a:r>
              <a:rPr lang="en-US" altLang="en-US" dirty="0" smtClean="0"/>
              <a:t>Some have a poor blood supply or are avascular</a:t>
            </a:r>
          </a:p>
          <a:p>
            <a:r>
              <a:rPr lang="en-US" altLang="en-US" dirty="0" smtClean="0"/>
              <a:t>Extracellular matrix</a:t>
            </a:r>
          </a:p>
          <a:p>
            <a:pPr lvl="1"/>
            <a:r>
              <a:rPr lang="en-US" altLang="en-US" dirty="0" smtClean="0"/>
              <a:t>Nonliving material that surrounds living cells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8885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8637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Extracellular Matrix</a:t>
            </a:r>
          </a:p>
        </p:txBody>
      </p:sp>
      <p:sp>
        <p:nvSpPr>
          <p:cNvPr id="179203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main elements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Ground substance—mostly water along with adhesion proteins and polysaccharide molecules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Fibers</a:t>
            </a:r>
          </a:p>
          <a:p>
            <a:pPr lvl="2"/>
            <a:r>
              <a:rPr lang="en-US" altLang="en-US" dirty="0" smtClean="0"/>
              <a:t>Produced by the cells</a:t>
            </a:r>
          </a:p>
          <a:p>
            <a:pPr lvl="2"/>
            <a:r>
              <a:rPr lang="en-US" altLang="en-US" dirty="0" smtClean="0"/>
              <a:t>Three types: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altLang="en-US" dirty="0" smtClean="0"/>
              <a:t>Collagen (white) fibers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altLang="en-US" dirty="0" smtClean="0"/>
              <a:t>Elastic (yellow) fibers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altLang="en-US" dirty="0" smtClean="0"/>
              <a:t>Reticular fibers (a type of collagen)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7218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5974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Epithelial Tissues</a:t>
            </a:r>
          </a:p>
        </p:txBody>
      </p:sp>
      <p:sp>
        <p:nvSpPr>
          <p:cNvPr id="159747" name="Rectangle 1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Locations:</a:t>
            </a:r>
          </a:p>
          <a:p>
            <a:pPr lvl="1"/>
            <a:r>
              <a:rPr lang="en-US" altLang="en-US" dirty="0" smtClean="0"/>
              <a:t>Body coverings</a:t>
            </a:r>
          </a:p>
          <a:p>
            <a:pPr lvl="1"/>
            <a:r>
              <a:rPr lang="en-US" altLang="en-US" dirty="0" smtClean="0"/>
              <a:t>Body linings</a:t>
            </a:r>
          </a:p>
          <a:p>
            <a:pPr lvl="1"/>
            <a:r>
              <a:rPr lang="en-US" altLang="en-US" dirty="0" smtClean="0"/>
              <a:t>Glandular tissue</a:t>
            </a:r>
          </a:p>
          <a:p>
            <a:r>
              <a:rPr lang="en-US" altLang="en-US" dirty="0" smtClean="0"/>
              <a:t>Functions:</a:t>
            </a:r>
          </a:p>
          <a:p>
            <a:pPr lvl="1"/>
            <a:r>
              <a:rPr lang="en-US" altLang="en-US" dirty="0" smtClean="0"/>
              <a:t>Protection</a:t>
            </a:r>
          </a:p>
          <a:p>
            <a:pPr lvl="1"/>
            <a:r>
              <a:rPr lang="en-US" altLang="en-US" dirty="0" smtClean="0"/>
              <a:t>Absorption</a:t>
            </a:r>
          </a:p>
          <a:p>
            <a:pPr lvl="1"/>
            <a:r>
              <a:rPr lang="en-US" altLang="en-US" dirty="0" smtClean="0"/>
              <a:t>Filtration</a:t>
            </a:r>
          </a:p>
          <a:p>
            <a:pPr lvl="1"/>
            <a:r>
              <a:rPr lang="en-US" altLang="en-US" dirty="0" smtClean="0"/>
              <a:t>Secretion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1661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86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Connective Tissue Types</a:t>
            </a:r>
            <a:endParaRPr lang="en-US" altLang="en-US" dirty="0" smtClean="0"/>
          </a:p>
        </p:txBody>
      </p:sp>
      <p:sp>
        <p:nvSpPr>
          <p:cNvPr id="187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From most rigid to softest, or most fluid:</a:t>
            </a:r>
          </a:p>
          <a:p>
            <a:pPr lvl="1"/>
            <a:r>
              <a:rPr lang="en-US" altLang="en-US" smtClean="0"/>
              <a:t>Bone</a:t>
            </a:r>
          </a:p>
          <a:p>
            <a:pPr lvl="1"/>
            <a:r>
              <a:rPr lang="en-US" altLang="en-US" smtClean="0"/>
              <a:t>Cartilage</a:t>
            </a:r>
          </a:p>
          <a:p>
            <a:pPr lvl="1"/>
            <a:r>
              <a:rPr lang="en-US" altLang="en-US" smtClean="0"/>
              <a:t>Dense connective tissue</a:t>
            </a:r>
          </a:p>
          <a:p>
            <a:pPr lvl="1"/>
            <a:r>
              <a:rPr lang="en-US" altLang="en-US" smtClean="0"/>
              <a:t>Loose connective tissue</a:t>
            </a:r>
          </a:p>
          <a:p>
            <a:pPr lvl="1"/>
            <a:r>
              <a:rPr lang="en-US" altLang="en-US" smtClean="0"/>
              <a:t>Blood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08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8841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Connective Tissue Types</a:t>
            </a:r>
          </a:p>
        </p:txBody>
      </p:sp>
      <p:sp>
        <p:nvSpPr>
          <p:cNvPr id="188419" name="Rectangle 1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Bone (osseous tissue)</a:t>
            </a:r>
          </a:p>
          <a:p>
            <a:pPr lvl="1"/>
            <a:r>
              <a:rPr lang="en-US" altLang="en-US" dirty="0" smtClean="0"/>
              <a:t>Composed of:</a:t>
            </a:r>
          </a:p>
          <a:p>
            <a:pPr lvl="2"/>
            <a:r>
              <a:rPr lang="en-US" altLang="en-US" dirty="0" smtClean="0"/>
              <a:t>Osteocytes (bone cells) sitting in lacunae (cavities)</a:t>
            </a:r>
          </a:p>
          <a:p>
            <a:pPr lvl="2"/>
            <a:r>
              <a:rPr lang="en-US" altLang="en-US" dirty="0" smtClean="0"/>
              <a:t>Hard matrix of calcium salts</a:t>
            </a:r>
          </a:p>
          <a:p>
            <a:pPr lvl="2"/>
            <a:r>
              <a:rPr lang="en-US" altLang="en-US" dirty="0" smtClean="0"/>
              <a:t>Large numbers of collagen fibers</a:t>
            </a:r>
          </a:p>
          <a:p>
            <a:pPr lvl="1"/>
            <a:r>
              <a:rPr lang="en-US" altLang="en-US" dirty="0" smtClean="0"/>
              <a:t>Functions to protect and support the body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758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9229" descr="figure_03_19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7936"/>
          <a:stretch/>
        </p:blipFill>
        <p:spPr>
          <a:xfrm>
            <a:off x="298704" y="1295400"/>
            <a:ext cx="8546592" cy="392853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3.19a Connective tissues</a:t>
            </a:r>
            <a:r>
              <a:rPr lang="en-US" sz="900" b="1" baseline="0" dirty="0" smtClean="0">
                <a:latin typeface="Arial" charset="0"/>
              </a:rPr>
              <a:t> and their common body locations.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825797" y="1449018"/>
            <a:ext cx="1183170" cy="55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Bone cells</a:t>
            </a:r>
            <a:br>
              <a:rPr lang="en-US" sz="19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in lacunae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637697" y="1629367"/>
            <a:ext cx="1647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2379133" y="1621367"/>
            <a:ext cx="262467" cy="977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2595033" y="1621367"/>
            <a:ext cx="50800" cy="13165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828699" y="2056934"/>
            <a:ext cx="9352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451600" y="2053167"/>
            <a:ext cx="381000" cy="4741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083300" y="2895133"/>
            <a:ext cx="16679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5918200" y="2891368"/>
            <a:ext cx="931333" cy="7238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219" name="Group 9218"/>
          <p:cNvGrpSpPr/>
          <p:nvPr/>
        </p:nvGrpSpPr>
        <p:grpSpPr>
          <a:xfrm>
            <a:off x="6993466" y="3208870"/>
            <a:ext cx="762000" cy="190497"/>
            <a:chOff x="6989233" y="3208870"/>
            <a:chExt cx="762000" cy="190497"/>
          </a:xfrm>
        </p:grpSpPr>
        <p:cxnSp>
          <p:nvCxnSpPr>
            <p:cNvPr id="19" name="Straight Connector 18"/>
            <p:cNvCxnSpPr/>
            <p:nvPr/>
          </p:nvCxnSpPr>
          <p:spPr bwMode="auto">
            <a:xfrm flipV="1">
              <a:off x="7059402" y="3289300"/>
              <a:ext cx="691831" cy="39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6993361" y="3399367"/>
              <a:ext cx="7524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6989233" y="3212108"/>
              <a:ext cx="7524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7060345" y="3208870"/>
              <a:ext cx="0" cy="18725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804195" y="1880817"/>
            <a:ext cx="874139" cy="59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Central</a:t>
            </a:r>
            <a:br>
              <a:rPr lang="en-US" sz="19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canal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812663" y="2702084"/>
            <a:ext cx="1009604" cy="27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Lacunae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7804196" y="3116952"/>
            <a:ext cx="975737" cy="26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Lamella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267931" y="4784882"/>
            <a:ext cx="2313470" cy="27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solidFill>
                  <a:srgbClr val="000000"/>
                </a:solidFill>
                <a:latin typeface="Arial Black"/>
                <a:cs typeface="Arial Black"/>
              </a:rPr>
              <a:t>(a) Diagram: </a:t>
            </a: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Bone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265132" y="4789117"/>
            <a:ext cx="4404734" cy="58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solidFill>
                  <a:srgbClr val="000000"/>
                </a:solidFill>
                <a:latin typeface="Arial Black"/>
                <a:cs typeface="Arial Black"/>
              </a:rPr>
              <a:t>Photomicrograph: </a:t>
            </a: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Cross-sectional</a:t>
            </a:r>
            <a:br>
              <a:rPr lang="en-US" sz="19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view of ground bone (165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4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9046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Connective Tissue Types</a:t>
            </a:r>
          </a:p>
        </p:txBody>
      </p:sp>
      <p:sp>
        <p:nvSpPr>
          <p:cNvPr id="190467" name="Rectangle 1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Cartilage</a:t>
            </a:r>
          </a:p>
          <a:p>
            <a:pPr lvl="1"/>
            <a:r>
              <a:rPr lang="en-US" altLang="en-US" smtClean="0"/>
              <a:t>Less hard and more flexible than bone</a:t>
            </a:r>
          </a:p>
          <a:p>
            <a:pPr lvl="1"/>
            <a:r>
              <a:rPr lang="en-US" altLang="en-US" smtClean="0"/>
              <a:t>Found in only a few places in the body</a:t>
            </a:r>
          </a:p>
          <a:p>
            <a:pPr lvl="1"/>
            <a:r>
              <a:rPr lang="en-US" altLang="en-US" smtClean="0"/>
              <a:t>Chondrocyte (cartilage cell) is the major cell type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8130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90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Connective Tissue Types</a:t>
            </a:r>
          </a:p>
        </p:txBody>
      </p:sp>
      <p:sp>
        <p:nvSpPr>
          <p:cNvPr id="191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Hyaline cartilage</a:t>
            </a:r>
          </a:p>
          <a:p>
            <a:pPr lvl="1"/>
            <a:r>
              <a:rPr lang="en-US" altLang="en-US" dirty="0" smtClean="0"/>
              <a:t>Hyaline cartilage is the most widespread type of cartilage</a:t>
            </a:r>
          </a:p>
          <a:p>
            <a:pPr lvl="2"/>
            <a:r>
              <a:rPr lang="en-US" altLang="en-US" dirty="0" smtClean="0"/>
              <a:t>Composed of abundant collagen fibers and a rubbery matrix</a:t>
            </a:r>
          </a:p>
          <a:p>
            <a:pPr lvl="2"/>
            <a:r>
              <a:rPr lang="en-US" altLang="en-US" dirty="0" smtClean="0"/>
              <a:t>Locations:</a:t>
            </a:r>
          </a:p>
          <a:p>
            <a:pPr lvl="3"/>
            <a:r>
              <a:rPr lang="en-US" altLang="en-US" dirty="0" smtClean="0"/>
              <a:t>Larynx</a:t>
            </a:r>
          </a:p>
          <a:p>
            <a:pPr lvl="3"/>
            <a:r>
              <a:rPr lang="en-US" altLang="en-US" dirty="0" smtClean="0"/>
              <a:t>Entire fetal skeleton prior to birth</a:t>
            </a:r>
          </a:p>
          <a:p>
            <a:pPr lvl="3"/>
            <a:r>
              <a:rPr lang="en-US" altLang="en-US" dirty="0" smtClean="0"/>
              <a:t>Epiphyseal plates</a:t>
            </a:r>
          </a:p>
          <a:p>
            <a:pPr lvl="1"/>
            <a:r>
              <a:rPr lang="en-US" altLang="en-US" dirty="0" smtClean="0"/>
              <a:t>Functions as a more flexible skeletal element than bone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34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figure_03_19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6692"/>
          <a:stretch/>
        </p:blipFill>
        <p:spPr>
          <a:xfrm>
            <a:off x="298704" y="1493520"/>
            <a:ext cx="8546592" cy="361188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3.19b Connective tissues</a:t>
            </a:r>
            <a:r>
              <a:rPr lang="en-US" sz="900" b="1" baseline="0" dirty="0" smtClean="0">
                <a:latin typeface="Arial" charset="0"/>
              </a:rPr>
              <a:t> and their common body locations.</a:t>
            </a:r>
            <a:endParaRPr lang="en-US" sz="900" b="1" dirty="0"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282700" y="3875151"/>
            <a:ext cx="6519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1466849" y="3568700"/>
            <a:ext cx="332318" cy="3079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 flipV="1">
            <a:off x="3023990" y="2247900"/>
            <a:ext cx="1" cy="7858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6945115" y="3156542"/>
            <a:ext cx="4208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941941" y="4256150"/>
            <a:ext cx="4325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516762" y="1694553"/>
            <a:ext cx="1665769" cy="62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Chondrocyte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(cartilage cell)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7414731" y="2981485"/>
            <a:ext cx="1432936" cy="53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Chondrocyte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 lacuna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7431664" y="4073684"/>
            <a:ext cx="769843" cy="27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Matrix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15431" y="3692686"/>
            <a:ext cx="996901" cy="27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Lacunae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358260" y="4657885"/>
            <a:ext cx="4184602" cy="67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  <a:t>Photomicrograph: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Hyaline cartilage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from the trachea (400</a:t>
            </a:r>
            <a:r>
              <a:rPr lang="en-US" sz="18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598132" y="4649419"/>
            <a:ext cx="2434945" cy="5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398463" indent="-398463"/>
            <a: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  <a:t>(b) Diagram: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Hyaline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cartilage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03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935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Connective Tissue Types</a:t>
            </a:r>
          </a:p>
        </p:txBody>
      </p:sp>
      <p:sp>
        <p:nvSpPr>
          <p:cNvPr id="193539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Elastic cartilage (not pictured)</a:t>
            </a:r>
          </a:p>
          <a:p>
            <a:pPr lvl="1"/>
            <a:r>
              <a:rPr lang="en-US" altLang="en-US" dirty="0" smtClean="0"/>
              <a:t>Provides elasticity</a:t>
            </a:r>
          </a:p>
          <a:p>
            <a:pPr lvl="1"/>
            <a:r>
              <a:rPr lang="en-US" altLang="en-US" dirty="0" smtClean="0"/>
              <a:t>Location:</a:t>
            </a:r>
          </a:p>
          <a:p>
            <a:pPr lvl="2"/>
            <a:r>
              <a:rPr lang="en-US" altLang="en-US" dirty="0" smtClean="0"/>
              <a:t>Supports the external ear</a:t>
            </a:r>
          </a:p>
          <a:p>
            <a:r>
              <a:rPr lang="en-US" altLang="en-US" dirty="0" smtClean="0"/>
              <a:t>Fibrocartilage</a:t>
            </a:r>
          </a:p>
          <a:p>
            <a:pPr lvl="1"/>
            <a:r>
              <a:rPr lang="en-US" altLang="en-US" dirty="0" smtClean="0"/>
              <a:t>Highly compressible</a:t>
            </a:r>
          </a:p>
          <a:p>
            <a:pPr lvl="1"/>
            <a:r>
              <a:rPr lang="en-US" altLang="en-US" dirty="0" smtClean="0"/>
              <a:t>Location:</a:t>
            </a:r>
          </a:p>
          <a:p>
            <a:pPr lvl="2"/>
            <a:r>
              <a:rPr lang="en-US" altLang="en-US" dirty="0" smtClean="0"/>
              <a:t>Forms </a:t>
            </a:r>
            <a:r>
              <a:rPr lang="en-US" altLang="en-US" dirty="0" err="1" smtClean="0"/>
              <a:t>cushionlike</a:t>
            </a:r>
            <a:r>
              <a:rPr lang="en-US" altLang="en-US" dirty="0" smtClean="0"/>
              <a:t> discs between vertebrae of the spinal column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913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218" descr="figure_03_19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2060"/>
          <a:stretch/>
        </p:blipFill>
        <p:spPr>
          <a:xfrm>
            <a:off x="298704" y="1520952"/>
            <a:ext cx="8546592" cy="335584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3.19c Connective tissues</a:t>
            </a:r>
            <a:r>
              <a:rPr lang="en-US" sz="900" b="1" baseline="0" dirty="0" smtClean="0">
                <a:latin typeface="Arial" charset="0"/>
              </a:rPr>
              <a:t> and their common body locations.</a:t>
            </a:r>
            <a:endParaRPr lang="en-US" sz="900" b="1" dirty="0"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247673" y="3940767"/>
            <a:ext cx="1033660" cy="4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566833" y="2894078"/>
            <a:ext cx="1714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6743700" y="2890312"/>
            <a:ext cx="448734" cy="5513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367367" y="3471333"/>
            <a:ext cx="592666" cy="63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645708" y="3327400"/>
            <a:ext cx="267759" cy="1735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1667155" y="4262967"/>
            <a:ext cx="483378" cy="84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873250" y="4273550"/>
            <a:ext cx="442383" cy="2137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19665" y="3337087"/>
            <a:ext cx="1043469" cy="70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Chondro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-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cytes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in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lacunae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28133" y="4124487"/>
            <a:ext cx="1018068" cy="59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Collagen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fibers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321596" y="2752887"/>
            <a:ext cx="1543003" cy="48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Chondrocytes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 lacunae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7321598" y="3785818"/>
            <a:ext cx="1559937" cy="27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Collagen fiber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290537" y="4615552"/>
            <a:ext cx="4438603" cy="53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  <a:t>Photomicrograph: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Fibrocartilage of an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intervertebral disc (150</a:t>
            </a:r>
            <a:r>
              <a:rPr lang="en-US" sz="18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572730" y="4615550"/>
            <a:ext cx="2008670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398463" indent="-398463"/>
            <a: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  <a:t>(c) Diagram: </a:t>
            </a:r>
            <a:b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Fibrocartilage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26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95586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Connective Tissue Types</a:t>
            </a:r>
          </a:p>
        </p:txBody>
      </p:sp>
      <p:sp>
        <p:nvSpPr>
          <p:cNvPr id="195587" name="Rectangle 2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Dense connective tissue (dense fibrous tissue)</a:t>
            </a:r>
          </a:p>
          <a:p>
            <a:pPr lvl="1"/>
            <a:r>
              <a:rPr lang="en-US" altLang="en-US" dirty="0" smtClean="0"/>
              <a:t>Main matrix element is collagen fiber</a:t>
            </a:r>
          </a:p>
          <a:p>
            <a:pPr lvl="1"/>
            <a:r>
              <a:rPr lang="en-US" altLang="en-US" dirty="0" smtClean="0"/>
              <a:t>Fibroblasts are cells that make fibers</a:t>
            </a:r>
          </a:p>
          <a:p>
            <a:pPr lvl="1"/>
            <a:r>
              <a:rPr lang="en-US" altLang="en-US" dirty="0" smtClean="0"/>
              <a:t>Locations:</a:t>
            </a:r>
          </a:p>
          <a:p>
            <a:pPr lvl="2"/>
            <a:r>
              <a:rPr lang="en-US" altLang="en-US" dirty="0" smtClean="0"/>
              <a:t>Tendons—attach skeletal muscle to bone</a:t>
            </a:r>
          </a:p>
          <a:p>
            <a:pPr lvl="2"/>
            <a:r>
              <a:rPr lang="en-US" altLang="en-US" dirty="0" smtClean="0"/>
              <a:t>Ligaments—attach bone to bone at joints and are more elastic than tendons</a:t>
            </a:r>
          </a:p>
          <a:p>
            <a:pPr lvl="2"/>
            <a:r>
              <a:rPr lang="en-US" altLang="en-US" dirty="0" smtClean="0"/>
              <a:t>Dermis—lower layers of the skin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021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5" name="Picture 9254" descr="figure_03_19d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3255"/>
          <a:stretch/>
        </p:blipFill>
        <p:spPr>
          <a:xfrm>
            <a:off x="298704" y="1493520"/>
            <a:ext cx="8546592" cy="335788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3.19d Connective tissues</a:t>
            </a:r>
            <a:r>
              <a:rPr lang="en-US" sz="900" b="1" baseline="0" dirty="0" smtClean="0">
                <a:latin typeface="Arial" charset="0"/>
              </a:rPr>
              <a:t> and their common body locations.</a:t>
            </a:r>
            <a:endParaRPr lang="en-US" sz="900" b="1" dirty="0"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528358" y="1837855"/>
            <a:ext cx="117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1824567" y="1837855"/>
            <a:ext cx="719707" cy="290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1972733" y="1835147"/>
            <a:ext cx="574675" cy="1587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537883" y="2165939"/>
            <a:ext cx="184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163233" y="2163231"/>
            <a:ext cx="387350" cy="3937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354667" y="3399367"/>
            <a:ext cx="706966" cy="84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684867" y="3402539"/>
            <a:ext cx="355600" cy="1661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354667" y="3960872"/>
            <a:ext cx="863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697567" y="3961339"/>
            <a:ext cx="342900" cy="1746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100233" y="2734733"/>
            <a:ext cx="144780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5977467" y="2735791"/>
            <a:ext cx="1455208" cy="2190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6493933" y="2735790"/>
            <a:ext cx="948267" cy="5196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6151033" y="3796240"/>
            <a:ext cx="1276350" cy="1534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6853767" y="3796240"/>
            <a:ext cx="576791" cy="3100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7425601" y="3793067"/>
            <a:ext cx="122432" cy="27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647997" y="1660684"/>
            <a:ext cx="1077336" cy="2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Ligament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835200" y="4640954"/>
            <a:ext cx="2398135" cy="54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398463" indent="-398463"/>
            <a: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  <a:t>(d) Diagram: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Dense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fibrous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536065" y="4640951"/>
            <a:ext cx="4320068" cy="59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  <a:t>Photomicrograph: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Dense fibrous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connective tissue from a tendon (475</a:t>
            </a:r>
            <a:r>
              <a:rPr lang="en-US" sz="18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32364" y="3210083"/>
            <a:ext cx="963035" cy="5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Collagen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fibers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15432" y="3809260"/>
            <a:ext cx="1225502" cy="53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Nuclei of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fibroblasts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584064" y="3616482"/>
            <a:ext cx="1187402" cy="51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Nuclei of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fibroblasts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7584065" y="2566617"/>
            <a:ext cx="984201" cy="48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Collagen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fibers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758067" y="1982416"/>
            <a:ext cx="823334" cy="26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Tendon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33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607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Epithelium Characteristics</a:t>
            </a:r>
          </a:p>
        </p:txBody>
      </p:sp>
      <p:sp>
        <p:nvSpPr>
          <p:cNvPr id="16077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Cells fit closely together and often form sheets</a:t>
            </a:r>
          </a:p>
          <a:p>
            <a:r>
              <a:rPr lang="en-US" altLang="en-US" smtClean="0"/>
              <a:t>The apical surface is the free surface of the tissue</a:t>
            </a:r>
          </a:p>
          <a:p>
            <a:r>
              <a:rPr lang="en-US" altLang="en-US" smtClean="0"/>
              <a:t>The lower surface of the epithelium rests on a basement membrane</a:t>
            </a:r>
          </a:p>
          <a:p>
            <a:r>
              <a:rPr lang="en-US" altLang="en-US" smtClean="0"/>
              <a:t>Avascular (no blood supply)</a:t>
            </a:r>
          </a:p>
          <a:p>
            <a:r>
              <a:rPr lang="en-US" altLang="en-US" smtClean="0"/>
              <a:t>Regenerate easily if well nourished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11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97634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Connective Tissue Types</a:t>
            </a:r>
          </a:p>
        </p:txBody>
      </p:sp>
      <p:sp>
        <p:nvSpPr>
          <p:cNvPr id="197635" name="Rectangle 2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Loose connective tissue types</a:t>
            </a:r>
          </a:p>
          <a:p>
            <a:pPr lvl="1"/>
            <a:r>
              <a:rPr lang="en-US" altLang="en-US" dirty="0" smtClean="0"/>
              <a:t>Areolar tissue</a:t>
            </a:r>
          </a:p>
          <a:p>
            <a:pPr lvl="2"/>
            <a:r>
              <a:rPr lang="en-US" altLang="en-US" dirty="0" smtClean="0"/>
              <a:t>Most widely distributed connective tissue</a:t>
            </a:r>
          </a:p>
          <a:p>
            <a:pPr lvl="2"/>
            <a:r>
              <a:rPr lang="en-US" altLang="en-US" dirty="0" smtClean="0"/>
              <a:t>Soft, pliable tissue like “cobwebs”</a:t>
            </a:r>
          </a:p>
          <a:p>
            <a:pPr lvl="2"/>
            <a:r>
              <a:rPr lang="en-US" altLang="en-US" dirty="0" smtClean="0"/>
              <a:t>Functions as a universal packing tissue and “glue” to hold organs in place</a:t>
            </a:r>
          </a:p>
          <a:p>
            <a:pPr lvl="2"/>
            <a:r>
              <a:rPr lang="en-US" altLang="en-US" dirty="0" smtClean="0"/>
              <a:t>Layer of areolar tissue called </a:t>
            </a:r>
            <a:r>
              <a:rPr lang="en-US" altLang="en-US" i="1" dirty="0" smtClean="0"/>
              <a:t>lamina </a:t>
            </a:r>
            <a:r>
              <a:rPr lang="en-US" altLang="en-US" i="1" dirty="0" err="1" smtClean="0"/>
              <a:t>propria</a:t>
            </a:r>
            <a:r>
              <a:rPr lang="en-US" altLang="en-US" dirty="0" smtClean="0"/>
              <a:t> underlies all membranes</a:t>
            </a:r>
          </a:p>
          <a:p>
            <a:pPr lvl="2"/>
            <a:r>
              <a:rPr lang="en-US" altLang="en-US" dirty="0" smtClean="0"/>
              <a:t>All fiber types form a loose network</a:t>
            </a:r>
          </a:p>
          <a:p>
            <a:pPr lvl="2"/>
            <a:r>
              <a:rPr lang="en-US" altLang="en-US" dirty="0" smtClean="0"/>
              <a:t>Can soak up excess fluid (causes edema)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9959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7" name="Picture 9246" descr="figure_03_19e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9150"/>
          <a:stretch/>
        </p:blipFill>
        <p:spPr>
          <a:xfrm>
            <a:off x="298704" y="1563624"/>
            <a:ext cx="8546592" cy="3389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3.19e Connective tissues</a:t>
            </a:r>
            <a:r>
              <a:rPr lang="en-US" sz="900" b="1" baseline="0" dirty="0" smtClean="0">
                <a:latin typeface="Arial" charset="0"/>
              </a:rPr>
              <a:t> and their common body locations.</a:t>
            </a:r>
            <a:endParaRPr lang="en-US" sz="900" b="1" dirty="0"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01733" y="2099733"/>
            <a:ext cx="1511300" cy="84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6066367" y="2111375"/>
            <a:ext cx="736600" cy="2592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6121400" y="2743200"/>
            <a:ext cx="787400" cy="4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6231467" y="2744258"/>
            <a:ext cx="568325" cy="2402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807531" y="3244384"/>
            <a:ext cx="10973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320367" y="3043767"/>
            <a:ext cx="495299" cy="2042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6426200" y="3241676"/>
            <a:ext cx="376766" cy="3905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2266223" y="1731433"/>
            <a:ext cx="392310" cy="3657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232357" y="2142067"/>
            <a:ext cx="443110" cy="477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270000" y="3263900"/>
            <a:ext cx="1066800" cy="4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363133" y="3272366"/>
            <a:ext cx="1845734" cy="4402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274233" y="3831167"/>
            <a:ext cx="639234" cy="42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355725" y="3832225"/>
            <a:ext cx="989542" cy="3291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720455" y="1522450"/>
            <a:ext cx="1072581" cy="46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Mucosa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epithelium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2720457" y="2049174"/>
            <a:ext cx="819362" cy="52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Lamina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propria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32367" y="3104252"/>
            <a:ext cx="903768" cy="50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Fibers of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matrix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23900" y="3658818"/>
            <a:ext cx="1174702" cy="51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Nuclei of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fibroblasts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957533" y="1948551"/>
            <a:ext cx="687868" cy="46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Elastic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fibers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957534" y="2592017"/>
            <a:ext cx="917836" cy="43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Collagen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fibers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6957533" y="3083082"/>
            <a:ext cx="1044446" cy="43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Fibroblast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nuclei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632003" y="4607085"/>
            <a:ext cx="2282412" cy="25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28600" indent="-228600"/>
            <a:r>
              <a:rPr lang="en-US" sz="1600" dirty="0" smtClean="0">
                <a:solidFill>
                  <a:srgbClr val="000000"/>
                </a:solidFill>
                <a:latin typeface="Arial Black"/>
                <a:cs typeface="Arial Black"/>
              </a:rPr>
              <a:t>(e) Diagram: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Areolar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138136" y="4615551"/>
            <a:ext cx="4856803" cy="56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 Black"/>
                <a:cs typeface="Arial Black"/>
              </a:rPr>
              <a:t>Photomicrograph: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Areolar connective tissue,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 soft packaging tissue of the body (270</a:t>
            </a:r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66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99682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Connective Tissue Types</a:t>
            </a:r>
          </a:p>
        </p:txBody>
      </p:sp>
      <p:sp>
        <p:nvSpPr>
          <p:cNvPr id="199683" name="Rectangle 2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Loose connective tissue types</a:t>
            </a:r>
          </a:p>
          <a:p>
            <a:pPr lvl="1"/>
            <a:r>
              <a:rPr lang="en-US" altLang="en-US" smtClean="0"/>
              <a:t>Adipose tissue</a:t>
            </a:r>
          </a:p>
          <a:p>
            <a:pPr lvl="2"/>
            <a:r>
              <a:rPr lang="en-US" altLang="en-US" smtClean="0"/>
              <a:t>Matrix is an areolar tissue in which fat globules predominate</a:t>
            </a:r>
          </a:p>
          <a:p>
            <a:pPr lvl="2"/>
            <a:r>
              <a:rPr lang="en-US" altLang="en-US" smtClean="0"/>
              <a:t>Many cells contain large lipid deposits with nucleus to one side (signet ring cells)</a:t>
            </a:r>
          </a:p>
          <a:p>
            <a:pPr lvl="2"/>
            <a:r>
              <a:rPr lang="en-US" altLang="en-US" smtClean="0"/>
              <a:t>Functions</a:t>
            </a:r>
          </a:p>
          <a:p>
            <a:pPr lvl="3"/>
            <a:r>
              <a:rPr lang="en-US" altLang="en-US" smtClean="0"/>
              <a:t>Insulates the body</a:t>
            </a:r>
          </a:p>
          <a:p>
            <a:pPr lvl="3"/>
            <a:r>
              <a:rPr lang="en-US" altLang="en-US" smtClean="0"/>
              <a:t>Protects some organs</a:t>
            </a:r>
          </a:p>
          <a:p>
            <a:pPr lvl="3"/>
            <a:r>
              <a:rPr lang="en-US" altLang="en-US" smtClean="0"/>
              <a:t>Serves as a site of fuel storage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54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9219" descr="figure_03_19f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3330"/>
          <a:stretch/>
        </p:blipFill>
        <p:spPr>
          <a:xfrm>
            <a:off x="298704" y="1581912"/>
            <a:ext cx="8546592" cy="320175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3.19f Connective tissues</a:t>
            </a:r>
            <a:r>
              <a:rPr lang="en-US" sz="900" b="1" baseline="0" dirty="0" smtClean="0">
                <a:latin typeface="Arial" charset="0"/>
              </a:rPr>
              <a:t> and their common body locations.</a:t>
            </a:r>
            <a:endParaRPr lang="en-US" sz="900" b="1" dirty="0"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910417" y="1984967"/>
            <a:ext cx="8678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265767" y="3896316"/>
            <a:ext cx="4911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2527300" y="1979085"/>
            <a:ext cx="386292" cy="13313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2913592" y="1979084"/>
            <a:ext cx="24341" cy="11747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5393267" y="3361267"/>
            <a:ext cx="16975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6149248" y="2408767"/>
            <a:ext cx="945819" cy="3127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6599767" y="3353859"/>
            <a:ext cx="388408" cy="5027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037466" y="1804619"/>
            <a:ext cx="967267" cy="53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Nuclei of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fat cells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40832" y="3688451"/>
            <a:ext cx="1106968" cy="8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Vacuole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containing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fat droplet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126866" y="2253352"/>
            <a:ext cx="1162001" cy="76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Vacuole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containing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fat droplet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7135334" y="3193151"/>
            <a:ext cx="882601" cy="53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Nuclei of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fat cells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623531" y="4573220"/>
            <a:ext cx="2338869" cy="2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28600" indent="-228600"/>
            <a:r>
              <a:rPr lang="en-US" sz="1700" dirty="0" smtClean="0">
                <a:solidFill>
                  <a:srgbClr val="000000"/>
                </a:solidFill>
                <a:latin typeface="Arial Black"/>
                <a:cs typeface="Arial Black"/>
              </a:rPr>
              <a:t>(f) Diagram: 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Adipose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197398" y="4573216"/>
            <a:ext cx="4692603" cy="45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 Black"/>
                <a:cs typeface="Arial Black"/>
              </a:rPr>
              <a:t>Photomicrograph: 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Adipose tissue from the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subcutaneous layer beneath the skin (570</a:t>
            </a:r>
            <a:r>
              <a:rPr lang="en-US" sz="17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42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0173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Connective Tissue Types</a:t>
            </a:r>
          </a:p>
        </p:txBody>
      </p:sp>
      <p:sp>
        <p:nvSpPr>
          <p:cNvPr id="201731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Loose connective tissue types</a:t>
            </a:r>
          </a:p>
          <a:p>
            <a:pPr lvl="1"/>
            <a:r>
              <a:rPr lang="en-US" altLang="en-US" dirty="0" smtClean="0"/>
              <a:t>Reticular connective tissue</a:t>
            </a:r>
          </a:p>
          <a:p>
            <a:pPr lvl="2"/>
            <a:r>
              <a:rPr lang="en-US" altLang="en-US" dirty="0" smtClean="0"/>
              <a:t>Delicate network of interwoven fibers with reticular cells (like fibroblasts)</a:t>
            </a:r>
          </a:p>
          <a:p>
            <a:pPr lvl="2"/>
            <a:r>
              <a:rPr lang="en-US" altLang="en-US" dirty="0" smtClean="0"/>
              <a:t>Locations:</a:t>
            </a:r>
          </a:p>
          <a:p>
            <a:pPr lvl="3"/>
            <a:r>
              <a:rPr lang="en-US" altLang="en-US" dirty="0" smtClean="0"/>
              <a:t>Forms </a:t>
            </a:r>
            <a:r>
              <a:rPr lang="en-US" altLang="en-US" dirty="0" err="1" smtClean="0"/>
              <a:t>stroma</a:t>
            </a:r>
            <a:r>
              <a:rPr lang="en-US" altLang="en-US" dirty="0" smtClean="0"/>
              <a:t> (internal framework) of organs, such as these lymphoid organs:</a:t>
            </a:r>
          </a:p>
          <a:p>
            <a:pPr lvl="4"/>
            <a:r>
              <a:rPr lang="en-US" altLang="en-US" dirty="0" smtClean="0"/>
              <a:t>Lymph nodes</a:t>
            </a:r>
          </a:p>
          <a:p>
            <a:pPr lvl="4"/>
            <a:r>
              <a:rPr lang="en-US" altLang="en-US" dirty="0" smtClean="0"/>
              <a:t>Spleen</a:t>
            </a:r>
          </a:p>
          <a:p>
            <a:pPr lvl="4"/>
            <a:r>
              <a:rPr lang="en-US" altLang="en-US" dirty="0" smtClean="0"/>
              <a:t>Bone marrow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07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2" name="Picture 9231" descr="figure_03_19g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8024"/>
          <a:stretch/>
        </p:blipFill>
        <p:spPr>
          <a:xfrm>
            <a:off x="298704" y="1493520"/>
            <a:ext cx="8546592" cy="349334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3.19g Connective tissues</a:t>
            </a:r>
            <a:r>
              <a:rPr lang="en-US" sz="900" b="1" baseline="0" dirty="0" smtClean="0">
                <a:latin typeface="Arial" charset="0"/>
              </a:rPr>
              <a:t> and their common body locations.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360132" y="1897753"/>
            <a:ext cx="662470" cy="24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Spleen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420330" y="4700220"/>
            <a:ext cx="2355803" cy="25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28600" indent="-228600"/>
            <a:r>
              <a:rPr lang="en-US" sz="1600" dirty="0" smtClean="0">
                <a:solidFill>
                  <a:srgbClr val="000000"/>
                </a:solidFill>
                <a:latin typeface="Arial Black"/>
                <a:cs typeface="Arial Black"/>
              </a:rPr>
              <a:t>(g) Diagram: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Reticular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205867" y="4691751"/>
            <a:ext cx="4210001" cy="46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 Black"/>
                <a:cs typeface="Arial Black"/>
              </a:rPr>
              <a:t>Photomicrograph: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Dark-staining network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of reticular connective tissue (400</a:t>
            </a:r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621699" y="2056933"/>
            <a:ext cx="668534" cy="4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286933" y="3360800"/>
            <a:ext cx="846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1369483" y="2997200"/>
            <a:ext cx="755650" cy="3630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999067" y="3783074"/>
            <a:ext cx="590591" cy="523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1282700" y="4316474"/>
            <a:ext cx="88900" cy="15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1365250" y="3975100"/>
            <a:ext cx="869950" cy="342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367367" y="4267200"/>
            <a:ext cx="529166" cy="518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7131050" y="2958633"/>
            <a:ext cx="95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6739467" y="2956983"/>
            <a:ext cx="394758" cy="133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7118350" y="3597866"/>
            <a:ext cx="107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6519333" y="3593041"/>
            <a:ext cx="621242" cy="1957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40830" y="3234507"/>
            <a:ext cx="886836" cy="46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Reticular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cell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40830" y="3724595"/>
            <a:ext cx="624369" cy="4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Blood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cell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40830" y="4207195"/>
            <a:ext cx="929170" cy="43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Reticular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fibers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262328" y="2803685"/>
            <a:ext cx="1585337" cy="48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White blood cell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(lymphocyte)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7262329" y="3455620"/>
            <a:ext cx="1559938" cy="28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Reticular fibers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1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03778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Connective Tissue Types</a:t>
            </a:r>
          </a:p>
        </p:txBody>
      </p:sp>
      <p:sp>
        <p:nvSpPr>
          <p:cNvPr id="203779" name="Rectangle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Blood (vascular tissue)</a:t>
            </a:r>
          </a:p>
          <a:p>
            <a:pPr lvl="1"/>
            <a:r>
              <a:rPr lang="en-US" altLang="en-US" dirty="0" smtClean="0"/>
              <a:t>Blood cells surrounded by fluid matrix known as </a:t>
            </a:r>
            <a:r>
              <a:rPr lang="en-US" altLang="en-US" i="1" dirty="0" smtClean="0"/>
              <a:t>blood plasma</a:t>
            </a:r>
          </a:p>
          <a:p>
            <a:pPr lvl="1"/>
            <a:r>
              <a:rPr lang="en-US" altLang="en-US" dirty="0" smtClean="0"/>
              <a:t>Soluble fibers are visible only during clotting</a:t>
            </a:r>
          </a:p>
          <a:p>
            <a:pPr lvl="1"/>
            <a:r>
              <a:rPr lang="en-US" altLang="en-US" dirty="0" smtClean="0"/>
              <a:t>Functions as the transport vehicle for the cardiovascular system, carrying:</a:t>
            </a:r>
          </a:p>
          <a:p>
            <a:pPr lvl="2"/>
            <a:r>
              <a:rPr lang="en-US" altLang="en-US" dirty="0" smtClean="0"/>
              <a:t>Nutrients</a:t>
            </a:r>
          </a:p>
          <a:p>
            <a:pPr lvl="2"/>
            <a:r>
              <a:rPr lang="en-US" altLang="en-US" dirty="0" smtClean="0"/>
              <a:t>Wastes</a:t>
            </a:r>
          </a:p>
          <a:p>
            <a:pPr lvl="2"/>
            <a:r>
              <a:rPr lang="en-US" altLang="en-US" dirty="0" smtClean="0"/>
              <a:t>Respiratory gases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4352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" name="Picture 9235" descr="figure_03_19h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9915"/>
          <a:stretch/>
        </p:blipFill>
        <p:spPr>
          <a:xfrm>
            <a:off x="298704" y="1475232"/>
            <a:ext cx="8546592" cy="352010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3.19h Connective tissues</a:t>
            </a:r>
            <a:r>
              <a:rPr lang="en-US" sz="900" b="1" baseline="0" dirty="0" smtClean="0">
                <a:latin typeface="Arial" charset="0"/>
              </a:rPr>
              <a:t> and their common body locations.</a:t>
            </a:r>
            <a:endParaRPr lang="en-US" sz="900" b="1" dirty="0"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063649" y="4148200"/>
            <a:ext cx="49708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191082" y="1792350"/>
            <a:ext cx="1795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1778000" y="1784351"/>
            <a:ext cx="412750" cy="5312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1972733" y="1784350"/>
            <a:ext cx="221192" cy="5185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952500" y="3491442"/>
            <a:ext cx="25188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1204384" y="3183467"/>
            <a:ext cx="814916" cy="3079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804333" y="4341875"/>
            <a:ext cx="10625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1120775" y="3814233"/>
            <a:ext cx="729192" cy="5259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177699" y="2544233"/>
            <a:ext cx="2374568" cy="69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969000" y="3427475"/>
            <a:ext cx="15832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6337300" y="3429000"/>
            <a:ext cx="521759" cy="2455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383668" y="4708685"/>
            <a:ext cx="3744333" cy="54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 Black"/>
                <a:cs typeface="Arial Black"/>
              </a:rPr>
              <a:t>Photomicrograph: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Smear of human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blood (1290</a:t>
            </a:r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564265" y="4708684"/>
            <a:ext cx="2067935" cy="27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28600" indent="-228600"/>
            <a:r>
              <a:rPr lang="en-US" sz="1600" dirty="0" smtClean="0">
                <a:solidFill>
                  <a:srgbClr val="000000"/>
                </a:solidFill>
                <a:latin typeface="Arial Black"/>
                <a:cs typeface="Arial Black"/>
              </a:rPr>
              <a:t>(h) Diagram: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Blood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410930" y="1626820"/>
            <a:ext cx="1043470" cy="50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Blood cells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in capillary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28132" y="3324385"/>
            <a:ext cx="984202" cy="51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White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blood cell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32365" y="4187986"/>
            <a:ext cx="1039236" cy="46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Red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blood cells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600996" y="2397288"/>
            <a:ext cx="1280537" cy="77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Neutrophil 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(white blood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cell)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600996" y="3277818"/>
            <a:ext cx="1094271" cy="51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Red blood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cells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7592531" y="3997486"/>
            <a:ext cx="1399070" cy="76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Monocyte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(white blood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cell)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23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0582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Muscle Tissue</a:t>
            </a:r>
          </a:p>
        </p:txBody>
      </p:sp>
      <p:sp>
        <p:nvSpPr>
          <p:cNvPr id="205827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Function is to contract, or shorten, to produce movement</a:t>
            </a:r>
          </a:p>
          <a:p>
            <a:r>
              <a:rPr lang="en-US" altLang="en-US" dirty="0" smtClean="0"/>
              <a:t>Three types: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Skeletal muscle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Cardiac muscle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Smooth muscle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5453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0685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Muscle Tissue Types</a:t>
            </a:r>
          </a:p>
        </p:txBody>
      </p:sp>
      <p:sp>
        <p:nvSpPr>
          <p:cNvPr id="206851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Skeletal muscle</a:t>
            </a:r>
          </a:p>
          <a:p>
            <a:pPr lvl="1"/>
            <a:r>
              <a:rPr lang="en-US" altLang="en-US" dirty="0" smtClean="0"/>
              <a:t>Voluntarily (consciously) controlled</a:t>
            </a:r>
          </a:p>
          <a:p>
            <a:pPr lvl="1"/>
            <a:r>
              <a:rPr lang="en-US" altLang="en-US" dirty="0" smtClean="0"/>
              <a:t>Attached to the skeleton and pull on bones or skin</a:t>
            </a:r>
          </a:p>
          <a:p>
            <a:pPr lvl="1"/>
            <a:r>
              <a:rPr lang="en-US" altLang="en-US" dirty="0" smtClean="0"/>
              <a:t>Produces gross body movements or facial expressions</a:t>
            </a:r>
          </a:p>
          <a:p>
            <a:pPr lvl="1"/>
            <a:r>
              <a:rPr lang="en-US" altLang="en-US" dirty="0" smtClean="0"/>
              <a:t>Characteristics of skeletal muscle cells</a:t>
            </a:r>
          </a:p>
          <a:p>
            <a:pPr lvl="2"/>
            <a:r>
              <a:rPr lang="en-US" altLang="en-US" dirty="0" smtClean="0"/>
              <a:t>Striations (stripes)</a:t>
            </a:r>
          </a:p>
          <a:p>
            <a:pPr lvl="2"/>
            <a:r>
              <a:rPr lang="en-US" altLang="en-US" dirty="0" smtClean="0"/>
              <a:t>Multinucleate (more than one nucleus)</a:t>
            </a:r>
          </a:p>
          <a:p>
            <a:pPr lvl="2"/>
            <a:r>
              <a:rPr lang="en-US" altLang="en-US" dirty="0" smtClean="0"/>
              <a:t>Long, </a:t>
            </a:r>
            <a:r>
              <a:rPr lang="en-US" altLang="en-US" smtClean="0"/>
              <a:t>cylindrical shape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7676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9220" descr="figure_03_17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943"/>
          <a:stretch/>
        </p:blipFill>
        <p:spPr>
          <a:xfrm>
            <a:off x="505968" y="152400"/>
            <a:ext cx="8132064" cy="616373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3.17a</a:t>
            </a:r>
            <a:r>
              <a:rPr lang="en-US" sz="900" b="1" baseline="0" dirty="0" smtClean="0">
                <a:latin typeface="Arial" charset="0"/>
              </a:rPr>
              <a:t> Classification and functions of epithelia.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810733" y="1393982"/>
            <a:ext cx="1136602" cy="70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Basal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surface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689396" y="140917"/>
            <a:ext cx="2110270" cy="36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Apical surface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1871133" y="1151467"/>
            <a:ext cx="283634" cy="4402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442031" y="325500"/>
            <a:ext cx="19440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001433" y="321733"/>
            <a:ext cx="444499" cy="3090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361597" y="3013666"/>
            <a:ext cx="2579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3149600" y="3009900"/>
            <a:ext cx="211665" cy="469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600200" y="5549433"/>
            <a:ext cx="2624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1858434" y="4953000"/>
            <a:ext cx="465666" cy="596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672167" y="1591734"/>
            <a:ext cx="203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41396" y="5330983"/>
            <a:ext cx="1085894" cy="72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Basal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surface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689396" y="2790982"/>
            <a:ext cx="2167660" cy="3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Apical surface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461735" y="1487118"/>
            <a:ext cx="1288719" cy="4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Simple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139999" y="5703518"/>
            <a:ext cx="1609868" cy="35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Stratified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31333" y="6143780"/>
            <a:ext cx="8134254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(a) Classification based on number of cell layers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76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igure_03_20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8408"/>
          <a:stretch/>
        </p:blipFill>
        <p:spPr>
          <a:xfrm>
            <a:off x="298704" y="1719072"/>
            <a:ext cx="8546592" cy="313232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3.20a Type</a:t>
            </a:r>
            <a:r>
              <a:rPr lang="en-US" sz="900" b="1" baseline="0" dirty="0" smtClean="0">
                <a:latin typeface="Arial" charset="0"/>
              </a:rPr>
              <a:t> of muscle tissue and their common locations in the body.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385099" y="2168692"/>
            <a:ext cx="666701" cy="26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Nuclei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243564" y="2323638"/>
            <a:ext cx="1055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6320367" y="2319872"/>
            <a:ext cx="939799" cy="2709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5901267" y="2326222"/>
            <a:ext cx="1362074" cy="5228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7194432" y="3578232"/>
            <a:ext cx="194839" cy="339718"/>
            <a:chOff x="7194432" y="3578232"/>
            <a:chExt cx="194839" cy="339718"/>
          </a:xfrm>
        </p:grpSpPr>
        <p:cxnSp>
          <p:nvCxnSpPr>
            <p:cNvPr id="12" name="Straight Connector 11"/>
            <p:cNvCxnSpPr/>
            <p:nvPr/>
          </p:nvCxnSpPr>
          <p:spPr bwMode="auto">
            <a:xfrm flipV="1">
              <a:off x="7271135" y="3748617"/>
              <a:ext cx="118136" cy="11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7194432" y="3913485"/>
              <a:ext cx="8526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7194552" y="3583964"/>
              <a:ext cx="8526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7275142" y="3578232"/>
              <a:ext cx="0" cy="33971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418968" y="3582626"/>
            <a:ext cx="1445633" cy="49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Part of muscle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fiber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468333" y="4691753"/>
            <a:ext cx="4379335" cy="2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 Black"/>
                <a:cs typeface="Arial Black"/>
              </a:rPr>
              <a:t>Photomicrograph: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Skeletal muscle (195</a:t>
            </a:r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242537" y="4700222"/>
            <a:ext cx="3041597" cy="28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28600" indent="-228600"/>
            <a:r>
              <a:rPr lang="en-US" sz="1600" dirty="0" smtClean="0">
                <a:solidFill>
                  <a:srgbClr val="000000"/>
                </a:solidFill>
                <a:latin typeface="Arial Black"/>
                <a:cs typeface="Arial Black"/>
              </a:rPr>
              <a:t>(a) Diagram: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Skeletal muscle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23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08898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Muscle Tissue Types</a:t>
            </a:r>
          </a:p>
        </p:txBody>
      </p:sp>
      <p:sp>
        <p:nvSpPr>
          <p:cNvPr id="208899" name="Rectangle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Cardiac muscle</a:t>
            </a:r>
          </a:p>
          <a:p>
            <a:pPr lvl="1"/>
            <a:r>
              <a:rPr lang="en-US" altLang="en-US" smtClean="0"/>
              <a:t>Involuntarily controlled</a:t>
            </a:r>
          </a:p>
          <a:p>
            <a:pPr lvl="1"/>
            <a:r>
              <a:rPr lang="en-US" altLang="en-US" smtClean="0"/>
              <a:t>Found only in the heart</a:t>
            </a:r>
          </a:p>
          <a:p>
            <a:pPr lvl="1"/>
            <a:r>
              <a:rPr lang="en-US" altLang="en-US" smtClean="0"/>
              <a:t>Pumps blood through blood vessels</a:t>
            </a:r>
          </a:p>
          <a:p>
            <a:pPr lvl="1"/>
            <a:r>
              <a:rPr lang="en-US" altLang="en-US" smtClean="0"/>
              <a:t>Characteristics of cardiac muscle cells</a:t>
            </a:r>
          </a:p>
          <a:p>
            <a:pPr lvl="2"/>
            <a:r>
              <a:rPr lang="en-US" altLang="en-US" smtClean="0"/>
              <a:t>Striations</a:t>
            </a:r>
          </a:p>
          <a:p>
            <a:pPr lvl="2"/>
            <a:r>
              <a:rPr lang="en-US" altLang="en-US" smtClean="0"/>
              <a:t>Uninucleate, short, branching cells</a:t>
            </a:r>
          </a:p>
          <a:p>
            <a:pPr lvl="2"/>
            <a:r>
              <a:rPr lang="en-US" altLang="en-US" smtClean="0"/>
              <a:t>Intercalated discs contain gap junctions to connect cells together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442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igure_03_20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9639"/>
          <a:stretch/>
        </p:blipFill>
        <p:spPr>
          <a:xfrm>
            <a:off x="298704" y="1645920"/>
            <a:ext cx="8546592" cy="322241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3.20b Type</a:t>
            </a:r>
            <a:r>
              <a:rPr lang="en-US" sz="900" b="1" baseline="0" dirty="0" smtClean="0">
                <a:latin typeface="Arial" charset="0"/>
              </a:rPr>
              <a:t> of muscle tissue and their common locations in the body.</a:t>
            </a:r>
            <a:endParaRPr lang="en-US" sz="900" b="1" dirty="0"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6136548" y="3717925"/>
            <a:ext cx="1226277" cy="37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7241448" y="2832695"/>
            <a:ext cx="1277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6111875" y="2831046"/>
            <a:ext cx="1141941" cy="1598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6534150" y="2831045"/>
            <a:ext cx="716491" cy="5503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410499" y="2685157"/>
            <a:ext cx="1166234" cy="4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Intercalated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discs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7410498" y="3565690"/>
            <a:ext cx="768301" cy="2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Nucleus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451399" y="4767954"/>
            <a:ext cx="4252335" cy="31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 Black"/>
                <a:cs typeface="Arial Black"/>
              </a:rPr>
              <a:t>Photomicrograph: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Cardiac muscle (475</a:t>
            </a:r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166336" y="4767954"/>
            <a:ext cx="2999264" cy="31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28600" indent="-228600"/>
            <a:r>
              <a:rPr lang="en-US" sz="1600" dirty="0" smtClean="0">
                <a:solidFill>
                  <a:srgbClr val="000000"/>
                </a:solidFill>
                <a:latin typeface="Arial Black"/>
                <a:cs typeface="Arial Black"/>
              </a:rPr>
              <a:t>(b) Diagram: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Cardiac muscle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09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10946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Muscle Tissue Types</a:t>
            </a:r>
          </a:p>
        </p:txBody>
      </p:sp>
      <p:sp>
        <p:nvSpPr>
          <p:cNvPr id="210947" name="Rectangle 1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Smooth (visceral) muscle</a:t>
            </a:r>
          </a:p>
          <a:p>
            <a:pPr lvl="1"/>
            <a:r>
              <a:rPr lang="en-US" altLang="en-US" smtClean="0"/>
              <a:t>Involuntarily controlled</a:t>
            </a:r>
          </a:p>
          <a:p>
            <a:pPr lvl="1"/>
            <a:r>
              <a:rPr lang="en-US" altLang="en-US" smtClean="0"/>
              <a:t>Found in walls of hollow organs such as stomach, uterus, and blood vessels</a:t>
            </a:r>
          </a:p>
          <a:p>
            <a:pPr lvl="1"/>
            <a:r>
              <a:rPr lang="en-US" altLang="en-US" smtClean="0"/>
              <a:t>Peristalsis, a wavelike activity, is a typical activity</a:t>
            </a:r>
          </a:p>
          <a:p>
            <a:pPr lvl="1"/>
            <a:r>
              <a:rPr lang="en-US" altLang="en-US" smtClean="0"/>
              <a:t>Characteristics of smooth muscle cells</a:t>
            </a:r>
          </a:p>
          <a:p>
            <a:pPr lvl="2"/>
            <a:r>
              <a:rPr lang="en-US" altLang="en-US" smtClean="0"/>
              <a:t>No visible striations</a:t>
            </a:r>
          </a:p>
          <a:p>
            <a:pPr lvl="2"/>
            <a:r>
              <a:rPr lang="en-US" altLang="en-US" smtClean="0"/>
              <a:t>Uninucleate</a:t>
            </a:r>
          </a:p>
          <a:p>
            <a:pPr lvl="2"/>
            <a:r>
              <a:rPr lang="en-US" altLang="en-US" smtClean="0"/>
              <a:t>Spindle-shaped cells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5742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igure_03_20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9213"/>
          <a:stretch/>
        </p:blipFill>
        <p:spPr>
          <a:xfrm>
            <a:off x="298704" y="1840992"/>
            <a:ext cx="8546592" cy="288340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3.20c Type</a:t>
            </a:r>
            <a:r>
              <a:rPr lang="en-US" sz="900" b="1" baseline="0" dirty="0" smtClean="0">
                <a:latin typeface="Arial" charset="0"/>
              </a:rPr>
              <a:t> of muscle tissue and their common locations in the body.</a:t>
            </a:r>
            <a:endParaRPr lang="en-US" sz="900" b="1" dirty="0"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896307" y="2554354"/>
            <a:ext cx="80611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699125" y="3235325"/>
            <a:ext cx="990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6226175" y="2774950"/>
            <a:ext cx="412750" cy="4635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724701" y="2397291"/>
            <a:ext cx="1064634" cy="43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Smooth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muscle cell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716232" y="3091559"/>
            <a:ext cx="598967" cy="21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Nuclei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028065" y="4590155"/>
            <a:ext cx="4743401" cy="24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  <a:t>Photomicrograph: </a:t>
            </a: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Sheet of smooth muscle (285</a:t>
            </a:r>
            <a:r>
              <a:rPr lang="en-US" sz="15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005469" y="4598621"/>
            <a:ext cx="2702932" cy="21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28600" indent="-228600"/>
            <a: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  <a:t>(c) Diagram: </a:t>
            </a: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Smooth muscle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1299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Nervous Tissue</a:t>
            </a:r>
          </a:p>
        </p:txBody>
      </p:sp>
      <p:sp>
        <p:nvSpPr>
          <p:cNvPr id="212995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Composed of neurons and nerve support cells</a:t>
            </a:r>
          </a:p>
          <a:p>
            <a:r>
              <a:rPr lang="en-US" altLang="en-US" dirty="0" smtClean="0"/>
              <a:t>Function is to receive and conduct electrochemical impulses to and from body parts</a:t>
            </a:r>
          </a:p>
          <a:p>
            <a:pPr lvl="1"/>
            <a:r>
              <a:rPr lang="en-US" altLang="en-US" dirty="0" smtClean="0"/>
              <a:t>Irritability</a:t>
            </a:r>
          </a:p>
          <a:p>
            <a:pPr lvl="1"/>
            <a:r>
              <a:rPr lang="en-US" altLang="en-US" dirty="0" smtClean="0"/>
              <a:t>Conductivity</a:t>
            </a:r>
          </a:p>
          <a:p>
            <a:r>
              <a:rPr lang="en-US" altLang="en-US" dirty="0" smtClean="0"/>
              <a:t>Support cells called </a:t>
            </a:r>
            <a:r>
              <a:rPr lang="en-US" altLang="en-US" i="1" dirty="0" smtClean="0"/>
              <a:t>neuroglia</a:t>
            </a:r>
            <a:r>
              <a:rPr lang="en-US" altLang="en-US" dirty="0" smtClean="0"/>
              <a:t> insulate, protect, and support neurons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3080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9221" descr="figure_03_2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8276"/>
          <a:stretch/>
        </p:blipFill>
        <p:spPr>
          <a:xfrm>
            <a:off x="298704" y="1207008"/>
            <a:ext cx="8546592" cy="407619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3.21</a:t>
            </a:r>
            <a:r>
              <a:rPr lang="en-US" sz="900" b="1" baseline="0" dirty="0" smtClean="0">
                <a:latin typeface="Arial" charset="0"/>
              </a:rPr>
              <a:t> Nervous tissue.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32364" y="1694549"/>
            <a:ext cx="615904" cy="28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Brain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337757" y="3595750"/>
            <a:ext cx="199693" cy="623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968707" y="1852675"/>
            <a:ext cx="15841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1130300" y="1754251"/>
            <a:ext cx="649858" cy="967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108075" y="1851025"/>
            <a:ext cx="884808" cy="306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117600" y="1847850"/>
            <a:ext cx="599058" cy="293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076325" y="2436875"/>
            <a:ext cx="8086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730707" y="3202050"/>
            <a:ext cx="2060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930400" y="3203575"/>
            <a:ext cx="741933" cy="309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930400" y="3197225"/>
            <a:ext cx="535558" cy="582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781175" y="4041775"/>
            <a:ext cx="1354708" cy="4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1562100" y="4532375"/>
            <a:ext cx="1237233" cy="128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1631950" y="4657725"/>
            <a:ext cx="1526158" cy="100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7480300" y="2176525"/>
            <a:ext cx="1069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5530850" y="2173350"/>
            <a:ext cx="1961133" cy="646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5724525" y="2173350"/>
            <a:ext cx="1776983" cy="846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7613650" y="3341750"/>
            <a:ext cx="1196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7007557" y="3340100"/>
            <a:ext cx="615618" cy="252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7537450" y="4221225"/>
            <a:ext cx="1164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6734507" y="4091050"/>
            <a:ext cx="815643" cy="131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32363" y="2287215"/>
            <a:ext cx="725969" cy="54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Spinal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cord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730299" y="3044492"/>
            <a:ext cx="1162001" cy="78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Nuclei of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supporting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cells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7774565" y="3184683"/>
            <a:ext cx="1098502" cy="55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Cell body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of neuron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7681430" y="4048282"/>
            <a:ext cx="1157769" cy="5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Neuron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processes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7622164" y="1999348"/>
            <a:ext cx="1217036" cy="79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Nuclei of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supporting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cells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21831" y="4483824"/>
            <a:ext cx="1157769" cy="5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Neuron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processes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713367" y="3870483"/>
            <a:ext cx="1098502" cy="55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Cell body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of neuron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2025697" y="4954216"/>
            <a:ext cx="2139901" cy="54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  <a:t>Diagram: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Nervous 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tissue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4599565" y="4962681"/>
            <a:ext cx="4095703" cy="36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  <a:t>Photomicrograph: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Neurons (320</a:t>
            </a:r>
            <a:r>
              <a:rPr lang="en-US" sz="18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38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14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 of Tissues</a:t>
            </a:r>
          </a:p>
        </p:txBody>
      </p:sp>
      <p:sp>
        <p:nvSpPr>
          <p:cNvPr id="215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Figure 3.22 summarizes the tissue types and functions in the body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33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218" descr="figure_03_2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2032"/>
          <a:stretch/>
        </p:blipFill>
        <p:spPr>
          <a:xfrm>
            <a:off x="509016" y="187962"/>
            <a:ext cx="8125968" cy="644990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704262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3.22</a:t>
            </a:r>
            <a:r>
              <a:rPr lang="en-US" sz="900" b="1" baseline="0" dirty="0" smtClean="0">
                <a:latin typeface="Arial" charset="0"/>
              </a:rPr>
              <a:t> Summary of the major functions and body locations of the four tissue types: epithelial, connective, muscle, and nervous tissues.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999362" y="314485"/>
            <a:ext cx="4671438" cy="31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  <a:t>Nervous tissue: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Internal communication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773165" y="3365034"/>
            <a:ext cx="202868" cy="89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695575" y="714375"/>
            <a:ext cx="276225" cy="5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735998" y="477900"/>
            <a:ext cx="973335" cy="233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1799499" y="711200"/>
            <a:ext cx="918301" cy="3297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2019632" y="714375"/>
            <a:ext cx="691818" cy="6440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705431" y="1602908"/>
            <a:ext cx="26636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2303265" y="1600200"/>
            <a:ext cx="406068" cy="3043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2705100" y="2085975"/>
            <a:ext cx="277283" cy="27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1943432" y="2087033"/>
            <a:ext cx="770135" cy="2916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724150" y="3082925"/>
            <a:ext cx="251883" cy="497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1930732" y="3047535"/>
            <a:ext cx="804001" cy="343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2147690" y="4879975"/>
            <a:ext cx="560585" cy="4144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2527632" y="3115268"/>
            <a:ext cx="250493" cy="2534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2049265" y="4402201"/>
            <a:ext cx="922535" cy="237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1322190" y="4602226"/>
            <a:ext cx="1659135" cy="58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2700140" y="4884801"/>
            <a:ext cx="2748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999361" y="551550"/>
            <a:ext cx="3426839" cy="2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• Brain, spinal cord, and nerves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990895" y="1220419"/>
            <a:ext cx="5196372" cy="32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  <a:t>Muscle tissue: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Contracts to cause movement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2999362" y="2287219"/>
            <a:ext cx="5755172" cy="81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  <a:t>Epithelial tissue: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Forms boundaries between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different environments, protects, secretes, absorbs,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filters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007829" y="3802753"/>
            <a:ext cx="5196371" cy="50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  <a:t>Connective tissue: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Supports, protects, binds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other tissues together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007829" y="1465949"/>
            <a:ext cx="4214239" cy="27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• Muscles attached to bones (skeletal)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007830" y="1703016"/>
            <a:ext cx="3426839" cy="2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• Muscles of heart (cardiac)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007829" y="1940083"/>
            <a:ext cx="4874639" cy="2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• Muscles of walls of hollow organs (smooth)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2999362" y="2981483"/>
            <a:ext cx="5551972" cy="25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• Lining of GI tract organs and other hollow organs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007830" y="3218548"/>
            <a:ext cx="3426839" cy="2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• Skin surface (epidermis)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3007827" y="4259949"/>
            <a:ext cx="878373" cy="2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• Bones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2999360" y="4497015"/>
            <a:ext cx="1115439" cy="2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• Tendons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3007823" y="4742549"/>
            <a:ext cx="3816306" cy="27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• Fat and other soft padding tissue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1695450" y="1942475"/>
            <a:ext cx="974725" cy="88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2670175" y="1869450"/>
            <a:ext cx="304800" cy="69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15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1709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Tissue Repair (Wound Healing)</a:t>
            </a:r>
          </a:p>
        </p:txBody>
      </p:sp>
      <p:sp>
        <p:nvSpPr>
          <p:cNvPr id="217091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Tissue repair (wound healing) occurs in two ways: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Regeneration</a:t>
            </a:r>
          </a:p>
          <a:p>
            <a:pPr lvl="2"/>
            <a:r>
              <a:rPr lang="en-US" altLang="en-US" dirty="0" smtClean="0"/>
              <a:t>Replacement of destroyed tissue by the same kind of cells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Fibrosis</a:t>
            </a:r>
          </a:p>
          <a:p>
            <a:pPr lvl="2"/>
            <a:r>
              <a:rPr lang="en-US" altLang="en-US" dirty="0" smtClean="0"/>
              <a:t>Repair by dense (fibrous) connective tissue (scar tissue)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3334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628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Classification of Epithelia</a:t>
            </a:r>
          </a:p>
        </p:txBody>
      </p:sp>
      <p:sp>
        <p:nvSpPr>
          <p:cNvPr id="162819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Number of cell layers</a:t>
            </a:r>
          </a:p>
          <a:p>
            <a:pPr lvl="1"/>
            <a:r>
              <a:rPr lang="en-US" altLang="en-US" smtClean="0"/>
              <a:t>Simple—one layer</a:t>
            </a:r>
          </a:p>
          <a:p>
            <a:pPr lvl="1"/>
            <a:r>
              <a:rPr lang="en-US" altLang="en-US" smtClean="0"/>
              <a:t>Stratified—more than one layer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6846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17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Tissue Repair (Wound Healing)</a:t>
            </a:r>
          </a:p>
        </p:txBody>
      </p:sp>
      <p:sp>
        <p:nvSpPr>
          <p:cNvPr id="218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Whether regeneration or fibrosis occurs depends 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Type of tissue damaged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Severity of the injury</a:t>
            </a:r>
          </a:p>
          <a:p>
            <a:pPr marL="971550" lvl="1" indent="-514350">
              <a:buFont typeface="+mj-lt"/>
              <a:buAutoNum type="arabicPeriod"/>
            </a:pPr>
            <a:endParaRPr lang="en-US" altLang="en-US" dirty="0" smtClean="0"/>
          </a:p>
          <a:p>
            <a:r>
              <a:rPr lang="en-US" altLang="en-US" dirty="0" smtClean="0"/>
              <a:t>Clean cuts (incisions) heal more successfully than ragged tears of the tissue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68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1913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Events in Tissue Repair</a:t>
            </a:r>
          </a:p>
        </p:txBody>
      </p:sp>
      <p:sp>
        <p:nvSpPr>
          <p:cNvPr id="219139" name="Rectangle 1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Inflammation</a:t>
            </a:r>
          </a:p>
          <a:p>
            <a:pPr lvl="1"/>
            <a:r>
              <a:rPr lang="en-US" altLang="en-US" dirty="0" smtClean="0"/>
              <a:t>Capillaries become very permeable</a:t>
            </a:r>
          </a:p>
          <a:p>
            <a:pPr lvl="1"/>
            <a:r>
              <a:rPr lang="en-US" altLang="en-US" dirty="0" smtClean="0"/>
              <a:t>Clotting proteins migrate into the area from the bloodstream</a:t>
            </a:r>
          </a:p>
          <a:p>
            <a:pPr lvl="1"/>
            <a:r>
              <a:rPr lang="en-US" altLang="en-US" dirty="0" smtClean="0"/>
              <a:t>A clot walls off the injured area</a:t>
            </a:r>
          </a:p>
          <a:p>
            <a:r>
              <a:rPr lang="en-US" altLang="en-US" dirty="0" smtClean="0"/>
              <a:t>Granulation tissue forms</a:t>
            </a:r>
          </a:p>
          <a:p>
            <a:pPr lvl="1"/>
            <a:r>
              <a:rPr lang="en-US" altLang="en-US" dirty="0" smtClean="0"/>
              <a:t>Growth of new capillaries</a:t>
            </a:r>
          </a:p>
          <a:p>
            <a:pPr lvl="1"/>
            <a:r>
              <a:rPr lang="en-US" altLang="en-US" dirty="0" smtClean="0"/>
              <a:t>Phagocytes dispose of blood clot and fibroblasts</a:t>
            </a:r>
          </a:p>
          <a:p>
            <a:pPr lvl="1"/>
            <a:r>
              <a:rPr lang="en-US" altLang="en-US" dirty="0" smtClean="0"/>
              <a:t>Rebuild collagen fibers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7050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19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Events in Tissue Repair</a:t>
            </a:r>
          </a:p>
        </p:txBody>
      </p:sp>
      <p:sp>
        <p:nvSpPr>
          <p:cNvPr id="220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Regeneration of surface epithelium</a:t>
            </a:r>
          </a:p>
          <a:p>
            <a:pPr lvl="1"/>
            <a:r>
              <a:rPr lang="en-US" altLang="en-US" dirty="0" smtClean="0"/>
              <a:t>Scab detaches</a:t>
            </a:r>
          </a:p>
          <a:p>
            <a:pPr lvl="1"/>
            <a:r>
              <a:rPr lang="en-US" altLang="en-US" dirty="0" smtClean="0"/>
              <a:t>Whether scar is visible or invisible depends on severity of wound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10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2118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Regeneration of Tissues</a:t>
            </a:r>
          </a:p>
        </p:txBody>
      </p:sp>
      <p:sp>
        <p:nvSpPr>
          <p:cNvPr id="221187" name="Rectangle 1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mtClean="0"/>
              <a:t>Tissues that regenerate easily</a:t>
            </a:r>
          </a:p>
          <a:p>
            <a:pPr lvl="1"/>
            <a:r>
              <a:rPr lang="en-US" altLang="en-US" smtClean="0"/>
              <a:t>Epithelial tissue (skin and mucous membranes)</a:t>
            </a:r>
          </a:p>
          <a:p>
            <a:pPr lvl="1"/>
            <a:r>
              <a:rPr lang="en-US" altLang="en-US" smtClean="0"/>
              <a:t>Fibrous connective tissues and bone</a:t>
            </a:r>
          </a:p>
          <a:p>
            <a:r>
              <a:rPr lang="en-US" altLang="en-US" smtClean="0"/>
              <a:t>Tissues that regenerate poorly</a:t>
            </a:r>
          </a:p>
          <a:p>
            <a:pPr lvl="1"/>
            <a:r>
              <a:rPr lang="en-US" altLang="en-US" smtClean="0"/>
              <a:t>Skeletal muscle</a:t>
            </a:r>
          </a:p>
          <a:p>
            <a:r>
              <a:rPr lang="en-US" altLang="en-US" smtClean="0"/>
              <a:t>Tissues that are replaced largely with scar tissue</a:t>
            </a:r>
          </a:p>
          <a:p>
            <a:pPr lvl="1"/>
            <a:r>
              <a:rPr lang="en-US" altLang="en-US" smtClean="0"/>
              <a:t>Cardiac muscle</a:t>
            </a:r>
          </a:p>
          <a:p>
            <a:pPr lvl="1"/>
            <a:r>
              <a:rPr lang="en-US" altLang="en-US" smtClean="0"/>
              <a:t>Nervous tissue within the brain and spinal cord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3038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211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Development Aspects of Cells and Tissues</a:t>
            </a:r>
          </a:p>
        </p:txBody>
      </p:sp>
      <p:sp>
        <p:nvSpPr>
          <p:cNvPr id="2222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mtClean="0"/>
              <a:t>Growth through cell division continues through puberty</a:t>
            </a:r>
          </a:p>
          <a:p>
            <a:r>
              <a:rPr lang="en-US" altLang="en-US" smtClean="0"/>
              <a:t>Cell populations exposed to friction (such as epithelium) replace lost cells throughout life</a:t>
            </a:r>
          </a:p>
          <a:p>
            <a:r>
              <a:rPr lang="en-US" altLang="en-US" smtClean="0"/>
              <a:t>Connective tissue remains mitotic and forms repair (scar) tissue</a:t>
            </a:r>
          </a:p>
          <a:p>
            <a:r>
              <a:rPr lang="en-US" altLang="en-US" smtClean="0"/>
              <a:t>With some exceptions, muscle tissue becomes amitotic by the end of puberty</a:t>
            </a:r>
          </a:p>
          <a:p>
            <a:r>
              <a:rPr lang="en-US" altLang="en-US" smtClean="0"/>
              <a:t>Nervous tissue becomes amitotic shortly after birth.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222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Developmental Aspects of Cells and Tissues</a:t>
            </a:r>
            <a:endParaRPr lang="en-US" altLang="en-US" dirty="0" smtClean="0"/>
          </a:p>
        </p:txBody>
      </p:sp>
      <p:sp>
        <p:nvSpPr>
          <p:cNvPr id="223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Injury can severely handicap amitotic tissues</a:t>
            </a:r>
          </a:p>
          <a:p>
            <a:r>
              <a:rPr lang="en-US" altLang="en-US" smtClean="0"/>
              <a:t>The cause of aging is unknown, but chemical and physical insults, as well as genetic programming, have been proposed as possible causes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142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232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Developmental Aspects of Cells and Tissues</a:t>
            </a:r>
          </a:p>
        </p:txBody>
      </p:sp>
      <p:sp>
        <p:nvSpPr>
          <p:cNvPr id="2242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mtClean="0"/>
              <a:t>Neoplasms, both benign and cancerous, represent abnormal cell masses in which normal controls on cell division are not working</a:t>
            </a:r>
          </a:p>
          <a:p>
            <a:r>
              <a:rPr lang="en-US" altLang="en-US" smtClean="0"/>
              <a:t>Hyperplasia (increase in size) of a tissue or organ may occur when tissue is strongly stimulated or irritated</a:t>
            </a:r>
          </a:p>
          <a:p>
            <a:r>
              <a:rPr lang="en-US" altLang="en-US" smtClean="0"/>
              <a:t>Atrophy (decrease in size) of a tissue or organ occurs when the organ is no longer stimulated normally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75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9220" descr="figure_03_17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943"/>
          <a:stretch/>
        </p:blipFill>
        <p:spPr>
          <a:xfrm>
            <a:off x="505968" y="152400"/>
            <a:ext cx="8132064" cy="616373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3.17a</a:t>
            </a:r>
            <a:r>
              <a:rPr lang="en-US" sz="900" b="1" baseline="0" dirty="0" smtClean="0">
                <a:latin typeface="Arial" charset="0"/>
              </a:rPr>
              <a:t> Classification and functions of epithelia.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810733" y="1393982"/>
            <a:ext cx="1136602" cy="70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Basal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surface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689396" y="140917"/>
            <a:ext cx="2110270" cy="36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Apical surface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1871133" y="1151467"/>
            <a:ext cx="283634" cy="4402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442031" y="325500"/>
            <a:ext cx="19440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001433" y="321733"/>
            <a:ext cx="444499" cy="3090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361597" y="3013666"/>
            <a:ext cx="2579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3149600" y="3009900"/>
            <a:ext cx="211665" cy="469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600200" y="5549433"/>
            <a:ext cx="2624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1858434" y="4953000"/>
            <a:ext cx="465666" cy="596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672167" y="1591734"/>
            <a:ext cx="203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41396" y="5330983"/>
            <a:ext cx="1085894" cy="72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Basal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surface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689396" y="2790982"/>
            <a:ext cx="2167660" cy="3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Apical surface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461735" y="1487118"/>
            <a:ext cx="1288719" cy="4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Simple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139999" y="5703518"/>
            <a:ext cx="1609868" cy="35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Stratified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31333" y="6143780"/>
            <a:ext cx="8134254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(a) Classification based on number of cell layers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50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6486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Classification of Epithelia</a:t>
            </a:r>
          </a:p>
        </p:txBody>
      </p:sp>
      <p:sp>
        <p:nvSpPr>
          <p:cNvPr id="164867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Shape of cells</a:t>
            </a:r>
          </a:p>
          <a:p>
            <a:pPr lvl="1"/>
            <a:r>
              <a:rPr lang="en-US" altLang="en-US" dirty="0" smtClean="0"/>
              <a:t>Squamous</a:t>
            </a:r>
          </a:p>
          <a:p>
            <a:pPr lvl="2"/>
            <a:r>
              <a:rPr lang="en-US" altLang="en-US" dirty="0" smtClean="0"/>
              <a:t>Flattened, like fish scales</a:t>
            </a:r>
          </a:p>
          <a:p>
            <a:pPr lvl="1"/>
            <a:r>
              <a:rPr lang="en-US" altLang="en-US" dirty="0" smtClean="0"/>
              <a:t>Cuboidal</a:t>
            </a:r>
          </a:p>
          <a:p>
            <a:pPr lvl="2"/>
            <a:r>
              <a:rPr lang="en-US" altLang="en-US" dirty="0" smtClean="0"/>
              <a:t>Cube-shaped, like dice</a:t>
            </a:r>
          </a:p>
          <a:p>
            <a:pPr lvl="1"/>
            <a:r>
              <a:rPr lang="en-US" altLang="en-US" dirty="0" smtClean="0"/>
              <a:t>Columnar</a:t>
            </a:r>
          </a:p>
          <a:p>
            <a:pPr lvl="2"/>
            <a:r>
              <a:rPr lang="en-US" altLang="en-US" dirty="0" smtClean="0"/>
              <a:t>Column-like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060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03_17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301"/>
          <a:stretch/>
        </p:blipFill>
        <p:spPr>
          <a:xfrm>
            <a:off x="1356360" y="212346"/>
            <a:ext cx="6431280" cy="618845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3.17b</a:t>
            </a:r>
            <a:r>
              <a:rPr lang="en-US" sz="900" b="1" baseline="0" dirty="0" smtClean="0">
                <a:latin typeface="Arial" charset="0"/>
              </a:rPr>
              <a:t> Classification and functions of epithelia.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003598" y="818251"/>
            <a:ext cx="1763135" cy="42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Squamous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139067" y="2672451"/>
            <a:ext cx="1441399" cy="40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Cuboidal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079801" y="5728918"/>
            <a:ext cx="1555739" cy="4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Columnar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479599" y="6203052"/>
            <a:ext cx="6326668" cy="36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(b) Classification based on cell shape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96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3148</Words>
  <Application>Microsoft Macintosh PowerPoint</Application>
  <PresentationFormat>On-screen Show (4:3)</PresentationFormat>
  <Paragraphs>551</Paragraphs>
  <Slides>66</Slides>
  <Notes>57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Slide 1</vt:lpstr>
      <vt:lpstr>Body Tissues</vt:lpstr>
      <vt:lpstr>Epithelial Tissues</vt:lpstr>
      <vt:lpstr>Epithelium Characteristics</vt:lpstr>
      <vt:lpstr>Figure 3.17a Classification and functions of epithelia.</vt:lpstr>
      <vt:lpstr>Classification of Epithelia</vt:lpstr>
      <vt:lpstr>Figure 3.17a Classification and functions of epithelia.</vt:lpstr>
      <vt:lpstr>Classification of Epithelia</vt:lpstr>
      <vt:lpstr>Figure 3.17b Classification and functions of epithelia.</vt:lpstr>
      <vt:lpstr>Figure 3.17c Classification and functions of epithelia.</vt:lpstr>
      <vt:lpstr>Simple Epithelia</vt:lpstr>
      <vt:lpstr>Figure 3.18a Types of epithelia and their common locations in the body.</vt:lpstr>
      <vt:lpstr>Simple Epithelia</vt:lpstr>
      <vt:lpstr>Figure 3.18b Types of epithelia and their common locations in the body.</vt:lpstr>
      <vt:lpstr>Simple Epithelia</vt:lpstr>
      <vt:lpstr>Figure 3.18c Types of epithelia and their common locations in the body.</vt:lpstr>
      <vt:lpstr>Simple Epithelia</vt:lpstr>
      <vt:lpstr>Figure 3.18d Types of epithelia and their common locations in the body.</vt:lpstr>
      <vt:lpstr>Stratified Epithelia</vt:lpstr>
      <vt:lpstr>Figure 3.18e Types of epithelia and their common locations in the body.</vt:lpstr>
      <vt:lpstr>Stratified Epithelia</vt:lpstr>
      <vt:lpstr>Stratified Epithelia</vt:lpstr>
      <vt:lpstr>Figure 3.18f Types of epithelia and their common locations in the body.</vt:lpstr>
      <vt:lpstr>Glandular Epithelium</vt:lpstr>
      <vt:lpstr>Glandular Epithelium</vt:lpstr>
      <vt:lpstr>Glandular Epithelium</vt:lpstr>
      <vt:lpstr>Connective Tissue</vt:lpstr>
      <vt:lpstr>Connective Tissue Characteristics</vt:lpstr>
      <vt:lpstr>Extracellular Matrix</vt:lpstr>
      <vt:lpstr>Connective Tissue Types</vt:lpstr>
      <vt:lpstr>Connective Tissue Types</vt:lpstr>
      <vt:lpstr>Figure 3.19a Connective tissues and their common body locations.</vt:lpstr>
      <vt:lpstr>Connective Tissue Types</vt:lpstr>
      <vt:lpstr>Connective Tissue Types</vt:lpstr>
      <vt:lpstr>Figure 3.19b Connective tissues and their common body locations.</vt:lpstr>
      <vt:lpstr>Connective Tissue Types</vt:lpstr>
      <vt:lpstr>Figure 3.19c Connective tissues and their common body locations.</vt:lpstr>
      <vt:lpstr>Connective Tissue Types</vt:lpstr>
      <vt:lpstr>Figure 3.19d Connective tissues and their common body locations.</vt:lpstr>
      <vt:lpstr>Connective Tissue Types</vt:lpstr>
      <vt:lpstr>Figure 3.19e Connective tissues and their common body locations.</vt:lpstr>
      <vt:lpstr>Connective Tissue Types</vt:lpstr>
      <vt:lpstr>Figure 3.19f Connective tissues and their common body locations.</vt:lpstr>
      <vt:lpstr>Connective Tissue Types</vt:lpstr>
      <vt:lpstr>Figure 3.19g Connective tissues and their common body locations.</vt:lpstr>
      <vt:lpstr>Connective Tissue Types</vt:lpstr>
      <vt:lpstr>Figure 3.19h Connective tissues and their common body locations.</vt:lpstr>
      <vt:lpstr>Muscle Tissue</vt:lpstr>
      <vt:lpstr>Muscle Tissue Types</vt:lpstr>
      <vt:lpstr>Figure 3.20a Type of muscle tissue and their common locations in the body.</vt:lpstr>
      <vt:lpstr>Muscle Tissue Types</vt:lpstr>
      <vt:lpstr>Figure 3.20b Type of muscle tissue and their common locations in the body.</vt:lpstr>
      <vt:lpstr>Muscle Tissue Types</vt:lpstr>
      <vt:lpstr>Figure 3.20c Type of muscle tissue and their common locations in the body.</vt:lpstr>
      <vt:lpstr>Nervous Tissue</vt:lpstr>
      <vt:lpstr>Figure 3.21 Nervous tissue.</vt:lpstr>
      <vt:lpstr>Summary of Tissues</vt:lpstr>
      <vt:lpstr>Figure 3.22 Summary of the major functions and body locations of the four tissue types: epithelial, connective, muscle, and nervous tissues.</vt:lpstr>
      <vt:lpstr>Tissue Repair (Wound Healing)</vt:lpstr>
      <vt:lpstr>Tissue Repair (Wound Healing)</vt:lpstr>
      <vt:lpstr>Events in Tissue Repair</vt:lpstr>
      <vt:lpstr>Events in Tissue Repair</vt:lpstr>
      <vt:lpstr>Regeneration of Tissues</vt:lpstr>
      <vt:lpstr>Development Aspects of Cells and Tissues</vt:lpstr>
      <vt:lpstr>Developmental Aspects of Cells and Tissues</vt:lpstr>
      <vt:lpstr>Developmental Aspects of Cells and Tissues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Simons</dc:creator>
  <cp:lastModifiedBy>Rosemary Bond-Jackson</cp:lastModifiedBy>
  <cp:revision>1</cp:revision>
  <dcterms:created xsi:type="dcterms:W3CDTF">2018-10-06T18:35:00Z</dcterms:created>
  <dcterms:modified xsi:type="dcterms:W3CDTF">2018-10-06T18:37:21Z</dcterms:modified>
</cp:coreProperties>
</file>