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57" r:id="rId3"/>
    <p:sldId id="260" r:id="rId4"/>
    <p:sldId id="26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038C30-5390-F925-7F22-BD55BCA10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8224BE3-1E50-813D-5621-1D0859CC27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25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9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7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3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4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10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4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45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B723FB2-713B-0D08-D241-78C7FFB66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D1EEAC-5D9E-2D4A-B8ED-73839F0D7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B87CC1-3DA6-4274-96DD-67DA5A216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446940C-5E46-BA7F-A428-C83A50F8DE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13.6 Pyramid Models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978131F2-1862-3AD5-848C-FF2DA62F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001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  <a:t>KEY CONCEPT </a:t>
            </a:r>
            <a:b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Pyramids model the distribution of energy and matter in an ecosystem. 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818A0EAE-6102-F83F-4B32-180AD953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81213"/>
            <a:ext cx="65532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5">
            <a:extLst>
              <a:ext uri="{FF2B5EF4-FFF2-40B4-BE49-F238E27FC236}">
                <a16:creationId xmlns:a16="http://schemas.microsoft.com/office/drawing/2014/main" id="{6CD42312-9A4E-51F7-5A70-F067D0B5B6F3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990600"/>
            <a:ext cx="5243512" cy="5410200"/>
            <a:chOff x="1335" y="1248"/>
            <a:chExt cx="2745" cy="2832"/>
          </a:xfrm>
        </p:grpSpPr>
        <p:pic>
          <p:nvPicPr>
            <p:cNvPr id="2" name="Picture 6" descr="bhspe-051306-001">
              <a:extLst>
                <a:ext uri="{FF2B5EF4-FFF2-40B4-BE49-F238E27FC236}">
                  <a16:creationId xmlns:a16="http://schemas.microsoft.com/office/drawing/2014/main" id="{0983CBCD-07B0-4302-8641-673929F9F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1248"/>
              <a:ext cx="2460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7">
              <a:extLst>
                <a:ext uri="{FF2B5EF4-FFF2-40B4-BE49-F238E27FC236}">
                  <a16:creationId xmlns:a16="http://schemas.microsoft.com/office/drawing/2014/main" id="{E992E0ED-7619-7F19-0655-2FB76E160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3675"/>
              <a:ext cx="85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energy transferred</a:t>
              </a:r>
            </a:p>
          </p:txBody>
        </p:sp>
        <p:sp>
          <p:nvSpPr>
            <p:cNvPr id="4104" name="Text Box 8">
              <a:extLst>
                <a:ext uri="{FF2B5EF4-FFF2-40B4-BE49-F238E27FC236}">
                  <a16:creationId xmlns:a16="http://schemas.microsoft.com/office/drawing/2014/main" id="{8BD0A08E-6B17-E02C-6AAF-AE4346A2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" y="3618"/>
              <a:ext cx="38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energy</a:t>
              </a:r>
            </a:p>
            <a:p>
              <a:pPr algn="ctr"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lost</a:t>
              </a:r>
            </a:p>
          </p:txBody>
        </p:sp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BBA054A4-20BB-E3FE-1397-23A190E58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790575"/>
            <a:ext cx="88900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An energy pyramid shows the distribution of energy among trophic levels.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014A5D-64E1-395B-2FBF-3F2B16205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17675"/>
            <a:ext cx="8153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Energy pyramids compare energy used by producers and other organisms on trophic levels.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41426D83-C99B-EF46-A081-788063AB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7775"/>
            <a:ext cx="5029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Between each tier of an energy pyramid, up to 90 percent of the energy is lost into the atmosphere as heat.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Only 10 percent of the energy at each tier is transferred from one trophic level to the next.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  <p:bldP spid="410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96BF280-3EC9-A185-5760-138D5F25D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790575"/>
            <a:ext cx="8890000" cy="822325"/>
          </a:xfrm>
        </p:spPr>
        <p:txBody>
          <a:bodyPr/>
          <a:lstStyle/>
          <a:p>
            <a:pPr eaLnBrk="1" hangingPunct="1"/>
            <a:r>
              <a:rPr lang="en-US" altLang="en-US"/>
              <a:t>Other pyramid models illustrate an ecosystem</a:t>
            </a:r>
            <a:r>
              <a:rPr lang="ja-JP" altLang="en-US"/>
              <a:t>’</a:t>
            </a:r>
            <a:r>
              <a:rPr lang="en-US" altLang="ja-JP"/>
              <a:t>s biomass and distribution of organisms. 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7FD6A1-AE35-CB34-C75A-08E8D1559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17675"/>
            <a:ext cx="86106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Biomass is a measure of the total dry mass of organisms in a given area.</a:t>
            </a:r>
          </a:p>
        </p:txBody>
      </p:sp>
      <p:grpSp>
        <p:nvGrpSpPr>
          <p:cNvPr id="9239" name="Group 23">
            <a:extLst>
              <a:ext uri="{FF2B5EF4-FFF2-40B4-BE49-F238E27FC236}">
                <a16:creationId xmlns:a16="http://schemas.microsoft.com/office/drawing/2014/main" id="{47A96672-612F-6FA7-DD74-58D9B717C66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644775"/>
            <a:ext cx="5181600" cy="4137025"/>
            <a:chOff x="1296" y="1666"/>
            <a:chExt cx="3264" cy="2606"/>
          </a:xfrm>
        </p:grpSpPr>
        <p:pic>
          <p:nvPicPr>
            <p:cNvPr id="5124" name="Picture 7" descr="bhspe-051306-002">
              <a:extLst>
                <a:ext uri="{FF2B5EF4-FFF2-40B4-BE49-F238E27FC236}">
                  <a16:creationId xmlns:a16="http://schemas.microsoft.com/office/drawing/2014/main" id="{DA0255FC-6AC4-4535-B560-6A728714E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666"/>
              <a:ext cx="3216" cy="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9">
              <a:extLst>
                <a:ext uri="{FF2B5EF4-FFF2-40B4-BE49-F238E27FC236}">
                  <a16:creationId xmlns:a16="http://schemas.microsoft.com/office/drawing/2014/main" id="{6DCA2E6A-3F90-59F1-81A1-9210993E3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900"/>
              <a:ext cx="6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tertiary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9226" name="Text Box 10">
              <a:extLst>
                <a:ext uri="{FF2B5EF4-FFF2-40B4-BE49-F238E27FC236}">
                  <a16:creationId xmlns:a16="http://schemas.microsoft.com/office/drawing/2014/main" id="{1958E4D3-A8EF-65F8-C53D-1ADD30848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620"/>
              <a:ext cx="6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secondary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9227" name="Text Box 11">
              <a:extLst>
                <a:ext uri="{FF2B5EF4-FFF2-40B4-BE49-F238E27FC236}">
                  <a16:creationId xmlns:a16="http://schemas.microsoft.com/office/drawing/2014/main" id="{A5EC20C9-4078-FABB-F542-96858B57A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00"/>
              <a:ext cx="6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primary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9228" name="Text Box 12">
              <a:extLst>
                <a:ext uri="{FF2B5EF4-FFF2-40B4-BE49-F238E27FC236}">
                  <a16:creationId xmlns:a16="http://schemas.microsoft.com/office/drawing/2014/main" id="{46A0B2CC-5107-3E01-C86D-8FA96C2B2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792"/>
              <a:ext cx="62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producers</a:t>
              </a:r>
            </a:p>
          </p:txBody>
        </p:sp>
        <p:sp>
          <p:nvSpPr>
            <p:cNvPr id="9229" name="Text Box 13">
              <a:extLst>
                <a:ext uri="{FF2B5EF4-FFF2-40B4-BE49-F238E27FC236}">
                  <a16:creationId xmlns:a16="http://schemas.microsoft.com/office/drawing/2014/main" id="{8557E3A7-33FD-F3BC-E599-C9734708C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1920"/>
              <a:ext cx="50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75 g/m2</a:t>
              </a:r>
            </a:p>
          </p:txBody>
        </p:sp>
        <p:sp>
          <p:nvSpPr>
            <p:cNvPr id="9230" name="Text Box 14">
              <a:extLst>
                <a:ext uri="{FF2B5EF4-FFF2-40B4-BE49-F238E27FC236}">
                  <a16:creationId xmlns:a16="http://schemas.microsoft.com/office/drawing/2014/main" id="{F58FC208-2CC5-A663-E2FD-EC1532AB5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" y="2496"/>
              <a:ext cx="53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150g/m2</a:t>
              </a:r>
            </a:p>
          </p:txBody>
        </p:sp>
        <p:sp>
          <p:nvSpPr>
            <p:cNvPr id="9231" name="Text Box 15">
              <a:extLst>
                <a:ext uri="{FF2B5EF4-FFF2-40B4-BE49-F238E27FC236}">
                  <a16:creationId xmlns:a16="http://schemas.microsoft.com/office/drawing/2014/main" id="{E1152E36-E44A-F167-2869-DFDEA72C2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" y="3177"/>
              <a:ext cx="53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675g/m2</a:t>
              </a:r>
            </a:p>
          </p:txBody>
        </p:sp>
        <p:sp>
          <p:nvSpPr>
            <p:cNvPr id="9232" name="Text Box 16">
              <a:extLst>
                <a:ext uri="{FF2B5EF4-FFF2-40B4-BE49-F238E27FC236}">
                  <a16:creationId xmlns:a16="http://schemas.microsoft.com/office/drawing/2014/main" id="{16D45BA4-9532-0A1C-7E8C-4393F7638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753"/>
              <a:ext cx="59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2000g/m2</a:t>
              </a:r>
            </a:p>
          </p:txBody>
        </p:sp>
        <p:sp>
          <p:nvSpPr>
            <p:cNvPr id="9234" name="Line 18">
              <a:extLst>
                <a:ext uri="{FF2B5EF4-FFF2-40B4-BE49-F238E27FC236}">
                  <a16:creationId xmlns:a16="http://schemas.microsoft.com/office/drawing/2014/main" id="{A3EFCC28-4DD2-AEB6-2FE2-88A33AC47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988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9235" name="Line 19">
              <a:extLst>
                <a:ext uri="{FF2B5EF4-FFF2-40B4-BE49-F238E27FC236}">
                  <a16:creationId xmlns:a16="http://schemas.microsoft.com/office/drawing/2014/main" id="{77269DA0-A6EF-0AC9-0786-516B6CC85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00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9236" name="Line 20">
              <a:extLst>
                <a:ext uri="{FF2B5EF4-FFF2-40B4-BE49-F238E27FC236}">
                  <a16:creationId xmlns:a16="http://schemas.microsoft.com/office/drawing/2014/main" id="{884CD484-8145-4059-B1EF-C5F759939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824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9237" name="Text Box 21">
              <a:extLst>
                <a:ext uri="{FF2B5EF4-FFF2-40B4-BE49-F238E27FC236}">
                  <a16:creationId xmlns:a16="http://schemas.microsoft.com/office/drawing/2014/main" id="{EBA1E0FF-A7B4-BBC2-9013-184DC2860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" y="3777"/>
              <a:ext cx="62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producers</a:t>
              </a:r>
            </a:p>
          </p:txBody>
        </p:sp>
        <p:sp>
          <p:nvSpPr>
            <p:cNvPr id="9238" name="Text Box 22">
              <a:extLst>
                <a:ext uri="{FF2B5EF4-FFF2-40B4-BE49-F238E27FC236}">
                  <a16:creationId xmlns:a16="http://schemas.microsoft.com/office/drawing/2014/main" id="{97B69073-2B97-BB4B-9F00-09D2EFBBA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44"/>
              <a:ext cx="59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2000g/m2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A94713E4-2687-06B3-9ED1-5B8BEAE7F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pyramid of numbers shows the numbers of individual organisms at each trophic level in an ecosystem.</a:t>
            </a:r>
          </a:p>
        </p:txBody>
      </p:sp>
      <p:grpSp>
        <p:nvGrpSpPr>
          <p:cNvPr id="27692" name="Group 44">
            <a:extLst>
              <a:ext uri="{FF2B5EF4-FFF2-40B4-BE49-F238E27FC236}">
                <a16:creationId xmlns:a16="http://schemas.microsoft.com/office/drawing/2014/main" id="{AC8E040D-C633-62D7-1897-5532B254B5D4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828800"/>
            <a:ext cx="5168900" cy="3873500"/>
            <a:chOff x="1244" y="1438"/>
            <a:chExt cx="3336" cy="2636"/>
          </a:xfrm>
        </p:grpSpPr>
        <p:pic>
          <p:nvPicPr>
            <p:cNvPr id="6148" name="Picture 20" descr="bhspe-051306-003">
              <a:extLst>
                <a:ext uri="{FF2B5EF4-FFF2-40B4-BE49-F238E27FC236}">
                  <a16:creationId xmlns:a16="http://schemas.microsoft.com/office/drawing/2014/main" id="{38E19E5A-EC06-404F-D72A-DCBA9C817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1438"/>
              <a:ext cx="3264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C868E98B-F3F0-D957-4BCA-B6EB1DF6A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1729"/>
              <a:ext cx="6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tertiary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27655" name="Text Box 7">
              <a:extLst>
                <a:ext uri="{FF2B5EF4-FFF2-40B4-BE49-F238E27FC236}">
                  <a16:creationId xmlns:a16="http://schemas.microsoft.com/office/drawing/2014/main" id="{6F6DA67B-7C94-0BCC-8FD2-9518D7549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304"/>
              <a:ext cx="6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secondary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27656" name="Text Box 8">
              <a:extLst>
                <a:ext uri="{FF2B5EF4-FFF2-40B4-BE49-F238E27FC236}">
                  <a16:creationId xmlns:a16="http://schemas.microsoft.com/office/drawing/2014/main" id="{5ED1C757-C36D-7F43-9831-10DDEC192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880"/>
              <a:ext cx="6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primary</a:t>
              </a:r>
            </a:p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consumers</a:t>
              </a:r>
            </a:p>
          </p:txBody>
        </p:sp>
        <p:sp>
          <p:nvSpPr>
            <p:cNvPr id="27657" name="Text Box 9">
              <a:extLst>
                <a:ext uri="{FF2B5EF4-FFF2-40B4-BE49-F238E27FC236}">
                  <a16:creationId xmlns:a16="http://schemas.microsoft.com/office/drawing/2014/main" id="{E40FA649-3DF9-C8A6-AA7B-85A63CC22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3648"/>
              <a:ext cx="64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producers</a:t>
              </a:r>
            </a:p>
          </p:txBody>
        </p:sp>
        <p:sp>
          <p:nvSpPr>
            <p:cNvPr id="27658" name="Text Box 10">
              <a:extLst>
                <a:ext uri="{FF2B5EF4-FFF2-40B4-BE49-F238E27FC236}">
                  <a16:creationId xmlns:a16="http://schemas.microsoft.com/office/drawing/2014/main" id="{E533248E-D670-A4E2-05DA-546EBFCEE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1680"/>
              <a:ext cx="17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27659" name="Text Box 11">
              <a:extLst>
                <a:ext uri="{FF2B5EF4-FFF2-40B4-BE49-F238E27FC236}">
                  <a16:creationId xmlns:a16="http://schemas.microsoft.com/office/drawing/2014/main" id="{9B2707B9-577D-B400-3AF0-01040CCB3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313"/>
              <a:ext cx="35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5000</a:t>
              </a:r>
            </a:p>
          </p:txBody>
        </p:sp>
        <p:sp>
          <p:nvSpPr>
            <p:cNvPr id="27660" name="Text Box 12">
              <a:extLst>
                <a:ext uri="{FF2B5EF4-FFF2-40B4-BE49-F238E27FC236}">
                  <a16:creationId xmlns:a16="http://schemas.microsoft.com/office/drawing/2014/main" id="{5111D4B0-6879-0810-8DAE-30C8F498C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2927"/>
              <a:ext cx="50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500,000</a:t>
              </a:r>
            </a:p>
          </p:txBody>
        </p:sp>
        <p:sp>
          <p:nvSpPr>
            <p:cNvPr id="27661" name="Text Box 13">
              <a:extLst>
                <a:ext uri="{FF2B5EF4-FFF2-40B4-BE49-F238E27FC236}">
                  <a16:creationId xmlns:a16="http://schemas.microsoft.com/office/drawing/2014/main" id="{6E8687B1-394F-E4B5-35C4-0E5BB4104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5" y="3648"/>
              <a:ext cx="59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latin typeface="Arial" charset="0"/>
                  <a:ea typeface="ＭＳ Ｐゴシック" charset="0"/>
                </a:rPr>
                <a:t>5,000,000</a:t>
              </a:r>
            </a:p>
          </p:txBody>
        </p:sp>
        <p:sp>
          <p:nvSpPr>
            <p:cNvPr id="27684" name="Line 36">
              <a:extLst>
                <a:ext uri="{FF2B5EF4-FFF2-40B4-BE49-F238E27FC236}">
                  <a16:creationId xmlns:a16="http://schemas.microsoft.com/office/drawing/2014/main" id="{C7A6AF41-2344-99B1-8FB3-AA69DF39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208"/>
              <a:ext cx="3121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27687" name="Line 39">
              <a:extLst>
                <a:ext uri="{FF2B5EF4-FFF2-40B4-BE49-F238E27FC236}">
                  <a16:creationId xmlns:a16="http://schemas.microsoft.com/office/drawing/2014/main" id="{50439536-C651-F637-1016-FF35C0357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32"/>
              <a:ext cx="3121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27688" name="Line 40">
              <a:extLst>
                <a:ext uri="{FF2B5EF4-FFF2-40B4-BE49-F238E27FC236}">
                  <a16:creationId xmlns:a16="http://schemas.microsoft.com/office/drawing/2014/main" id="{6226E0A5-E6F3-0EEE-360A-DBAAD528F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32"/>
              <a:ext cx="3121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  <a:ea typeface="ＭＳ Ｐゴシック" charset="0"/>
              </a:endParaRPr>
            </a:p>
          </p:txBody>
        </p:sp>
        <p:sp>
          <p:nvSpPr>
            <p:cNvPr id="27689" name="Text Box 41">
              <a:extLst>
                <a:ext uri="{FF2B5EF4-FFF2-40B4-BE49-F238E27FC236}">
                  <a16:creationId xmlns:a16="http://schemas.microsoft.com/office/drawing/2014/main" id="{AAC67F9A-33BE-D0BC-8071-36B0F60B2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" y="3639"/>
              <a:ext cx="59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5,000,000</a:t>
              </a:r>
            </a:p>
          </p:txBody>
        </p:sp>
        <p:sp>
          <p:nvSpPr>
            <p:cNvPr id="27690" name="Text Box 42">
              <a:extLst>
                <a:ext uri="{FF2B5EF4-FFF2-40B4-BE49-F238E27FC236}">
                  <a16:creationId xmlns:a16="http://schemas.microsoft.com/office/drawing/2014/main" id="{D457ED8B-34D0-682B-3FE3-49E196C36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3639"/>
              <a:ext cx="64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producers</a:t>
              </a:r>
            </a:p>
          </p:txBody>
        </p:sp>
      </p:grpSp>
      <p:sp>
        <p:nvSpPr>
          <p:cNvPr id="27693" name="Rectangle 45">
            <a:extLst>
              <a:ext uri="{FF2B5EF4-FFF2-40B4-BE49-F238E27FC236}">
                <a16:creationId xmlns:a16="http://schemas.microsoft.com/office/drawing/2014/main" id="{0F0B3AC8-CD3C-0D2D-C6E6-22930543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A vast number of producers are required to support even a few top level consumers.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93" grpId="0" build="p" bldLvl="5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188</Words>
  <Application>Microsoft Macintosh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An energy pyramid shows the distribution of energy among trophic levels.  </vt:lpstr>
      <vt:lpstr>Other pyramid models illustrate an ecosystem’s biomass and distribution of organisms. </vt:lpstr>
      <vt:lpstr>PowerPoint Presentation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90</cp:revision>
  <dcterms:created xsi:type="dcterms:W3CDTF">2006-09-14T16:17:10Z</dcterms:created>
  <dcterms:modified xsi:type="dcterms:W3CDTF">2022-04-30T19:14:06Z</dcterms:modified>
</cp:coreProperties>
</file>