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sldIdLst>
    <p:sldId id="263" r:id="rId2"/>
    <p:sldId id="257" r:id="rId3"/>
    <p:sldId id="273" r:id="rId4"/>
    <p:sldId id="269" r:id="rId5"/>
    <p:sldId id="278" r:id="rId6"/>
    <p:sldId id="275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48"/>
  </p:normalViewPr>
  <p:slideViewPr>
    <p:cSldViewPr>
      <p:cViewPr varScale="1">
        <p:scale>
          <a:sx n="117" d="100"/>
          <a:sy n="117" d="100"/>
        </p:scale>
        <p:origin x="1336" y="168"/>
      </p:cViewPr>
      <p:guideLst>
        <p:guide orient="horz" pos="576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2BB6E50-521E-983A-F072-BDC7753996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BDF7AB7A-7552-7A78-841A-E2A809ECFE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13.1 Ecologists Study Relationships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28900"/>
            <a:ext cx="7772400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920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19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2171700" cy="281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14400"/>
            <a:ext cx="6362700" cy="281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476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628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0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43075"/>
            <a:ext cx="4076700" cy="199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743075"/>
            <a:ext cx="4076700" cy="199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44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595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33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2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48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03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7B2BDDE5-A881-42A2-EF71-02F1D18391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0C7E1E0-65B6-295C-0E61-6A109583F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14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52038F-5A33-89DE-B5BD-6A5D2691EF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43075"/>
            <a:ext cx="83058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E8CAEFDF-154A-DC5A-D8E1-125A818E53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16.2 Air Quality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027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+mj-lt"/>
          <a:ea typeface="+mj-ea"/>
          <a:cs typeface="+mj-cs"/>
        </a:defRPr>
      </a:lvl1pPr>
      <a:lvl2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2pPr>
      <a:lvl3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3pPr>
      <a:lvl4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4pPr>
      <a:lvl5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5pPr>
      <a:lvl6pPr marL="7413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6pPr>
      <a:lvl7pPr marL="11985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7pPr>
      <a:lvl8pPr marL="16557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8pPr>
      <a:lvl9pPr marL="21129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EA4E3858-0449-F4EF-E9E5-AA5EDB6F5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1009650"/>
            <a:ext cx="85105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defRPr/>
            </a:pPr>
            <a:r>
              <a:rPr lang="en-US" b="1">
                <a:solidFill>
                  <a:srgbClr val="186496"/>
                </a:solidFill>
                <a:latin typeface="Arial" charset="0"/>
                <a:ea typeface="ＭＳ Ｐゴシック" charset="0"/>
              </a:rPr>
              <a:t>KEY CONCEPT </a:t>
            </a:r>
            <a:br>
              <a:rPr lang="en-US" b="1">
                <a:solidFill>
                  <a:srgbClr val="186496"/>
                </a:solidFill>
                <a:latin typeface="Arial" charset="0"/>
                <a:ea typeface="ＭＳ Ｐゴシック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Fossil fuel emissions affect the biosphere. </a:t>
            </a:r>
          </a:p>
        </p:txBody>
      </p:sp>
      <p:pic>
        <p:nvPicPr>
          <p:cNvPr id="12294" name="Picture 6" descr="bhspe-0516co-001">
            <a:extLst>
              <a:ext uri="{FF2B5EF4-FFF2-40B4-BE49-F238E27FC236}">
                <a16:creationId xmlns:a16="http://schemas.microsoft.com/office/drawing/2014/main" id="{F7DA7E8E-C9E5-26AC-01E0-4A5FA9BFD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63750"/>
            <a:ext cx="58674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E1E6950-D4C3-4D50-8770-0AF8571BC6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13" y="788988"/>
            <a:ext cx="8929687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Pollutants accumulate in the air. 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2F4BDCB-8B4E-92AE-6202-5DAC7C49D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362075"/>
            <a:ext cx="4991100" cy="40354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Pollution is any undesirable factor added to the air, water, or soil.</a:t>
            </a:r>
          </a:p>
          <a:p>
            <a:pPr eaLnBrk="1" hangingPunct="1">
              <a:defRPr/>
            </a:pPr>
            <a:r>
              <a:rPr lang="en-US"/>
              <a:t>Smog is one type of air pollution.</a:t>
            </a:r>
          </a:p>
          <a:p>
            <a:pPr lvl="1" eaLnBrk="1" hangingPunct="1">
              <a:defRPr/>
            </a:pPr>
            <a:r>
              <a:rPr lang="en-US"/>
              <a:t>sunlight interacts with pollutants in the air</a:t>
            </a:r>
          </a:p>
          <a:p>
            <a:pPr lvl="1" eaLnBrk="1" hangingPunct="1">
              <a:defRPr/>
            </a:pPr>
            <a:r>
              <a:rPr lang="en-US"/>
              <a:t>pollutants produced by fossil fuel emissions</a:t>
            </a:r>
          </a:p>
          <a:p>
            <a:pPr lvl="1" eaLnBrk="1" hangingPunct="1">
              <a:defRPr/>
            </a:pPr>
            <a:r>
              <a:rPr lang="en-US"/>
              <a:t>made of particulates and ground-level ozone</a:t>
            </a:r>
          </a:p>
        </p:txBody>
      </p:sp>
      <p:pic>
        <p:nvPicPr>
          <p:cNvPr id="4103" name="Picture 7" descr="bhspe-051602-001">
            <a:extLst>
              <a:ext uri="{FF2B5EF4-FFF2-40B4-BE49-F238E27FC236}">
                <a16:creationId xmlns:a16="http://schemas.microsoft.com/office/drawing/2014/main" id="{33257CC9-A0E0-7839-16E2-207BE38CA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29400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1CC3E3C-6849-D52A-0ACD-F0554506F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023938"/>
            <a:ext cx="84963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Smog can be harmful to human health.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1CF59F1-4353-9477-4636-3F8769553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47800"/>
            <a:ext cx="8491537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>
                <a:latin typeface="Arial" charset="0"/>
                <a:ea typeface="ＭＳ Ｐゴシック" charset="0"/>
              </a:rPr>
              <a:t>Acid rain is caused by fossil fuel emissions.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produced when pollutants in the water cycle cause rain pH to drop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can lower the pH of a lake or stream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can harm trees</a:t>
            </a:r>
          </a:p>
        </p:txBody>
      </p:sp>
      <p:pic>
        <p:nvPicPr>
          <p:cNvPr id="33796" name="Picture 4" descr="bhspe-0516cr-001">
            <a:extLst>
              <a:ext uri="{FF2B5EF4-FFF2-40B4-BE49-F238E27FC236}">
                <a16:creationId xmlns:a16="http://schemas.microsoft.com/office/drawing/2014/main" id="{E11211C7-997E-ED4C-869F-BB62A67DB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800475"/>
            <a:ext cx="59626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4771B81-FAA8-6595-340C-4FE5DDB84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25" y="803275"/>
            <a:ext cx="8905875" cy="457200"/>
          </a:xfrm>
        </p:spPr>
        <p:txBody>
          <a:bodyPr/>
          <a:lstStyle/>
          <a:p>
            <a:pPr eaLnBrk="1" hangingPunct="1"/>
            <a:r>
              <a:rPr lang="en-US" altLang="en-US"/>
              <a:t>Air pollution is changing Earth</a:t>
            </a:r>
            <a:r>
              <a:rPr lang="ja-JP" altLang="en-US"/>
              <a:t>’</a:t>
            </a:r>
            <a:r>
              <a:rPr lang="en-US" altLang="ja-JP"/>
              <a:t>s biosphere.  </a:t>
            </a:r>
            <a:endParaRPr lang="en-US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71C219F-B817-363F-C7B5-B3B3DA992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376363"/>
            <a:ext cx="8496300" cy="1625600"/>
          </a:xfrm>
        </p:spPr>
        <p:txBody>
          <a:bodyPr/>
          <a:lstStyle/>
          <a:p>
            <a:pPr eaLnBrk="1" hangingPunct="1"/>
            <a:r>
              <a:rPr lang="en-US" altLang="en-US"/>
              <a:t>The levels of atmospheric carbon dioxide rise and fall over time.</a:t>
            </a:r>
          </a:p>
          <a:p>
            <a:pPr eaLnBrk="1" hangingPunct="1"/>
            <a:r>
              <a:rPr lang="en-US" altLang="en-US"/>
              <a:t>High levels of carbon dioxide are typical of Earth</a:t>
            </a:r>
            <a:r>
              <a:rPr lang="ja-JP" altLang="en-US"/>
              <a:t>’</a:t>
            </a:r>
            <a:r>
              <a:rPr lang="en-US" altLang="ja-JP"/>
              <a:t>s warmer periods.</a:t>
            </a:r>
            <a:endParaRPr lang="en-US" altLang="en-US"/>
          </a:p>
        </p:txBody>
      </p:sp>
      <p:pic>
        <p:nvPicPr>
          <p:cNvPr id="29700" name="Picture 4" descr="bhspe-051602-004">
            <a:extLst>
              <a:ext uri="{FF2B5EF4-FFF2-40B4-BE49-F238E27FC236}">
                <a16:creationId xmlns:a16="http://schemas.microsoft.com/office/drawing/2014/main" id="{C6500E1C-2748-CEFC-68A8-415B5C44A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68638"/>
            <a:ext cx="5410200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56501E3-3481-6D3B-B68B-33A31DB39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9125" y="1009650"/>
            <a:ext cx="8524875" cy="822325"/>
          </a:xfrm>
        </p:spPr>
        <p:txBody>
          <a:bodyPr/>
          <a:lstStyle/>
          <a:p>
            <a:pPr eaLnBrk="1" hangingPunct="1"/>
            <a:r>
              <a:rPr lang="en-US" altLang="en-US"/>
              <a:t>The greenhouse effect slows the release of energy from Earth</a:t>
            </a:r>
            <a:r>
              <a:rPr lang="ja-JP" altLang="en-US"/>
              <a:t>’</a:t>
            </a:r>
            <a:r>
              <a:rPr lang="en-US" altLang="ja-JP"/>
              <a:t>s atmosphere.</a:t>
            </a:r>
            <a:endParaRPr lang="en-US" alt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2DE0F62-63A5-9F8E-1FCC-1E28FBA23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1800225"/>
            <a:ext cx="8296275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Arial" panose="020B0604020202020204" pitchFamily="34" charset="0"/>
              </a:rPr>
              <a:t>sunlight penetrates Earth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>
                <a:latin typeface="Arial" panose="020B0604020202020204" pitchFamily="34" charset="0"/>
              </a:rPr>
              <a:t>s atmosphere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Arial" panose="020B0604020202020204" pitchFamily="34" charset="0"/>
              </a:rPr>
              <a:t>energy is absorbed and reradiated as heat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Arial" panose="020B0604020202020204" pitchFamily="34" charset="0"/>
              </a:rPr>
              <a:t>greenhouse gases absorb longer wavelengths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Arial" panose="020B0604020202020204" pitchFamily="34" charset="0"/>
              </a:rPr>
              <a:t>Greenhouse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gas molecules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rerelease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infrared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radiation</a:t>
            </a:r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id="{FE805A25-8F13-942C-E1EF-E46977F45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525780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8922" name="Group 10">
            <a:extLst>
              <a:ext uri="{FF2B5EF4-FFF2-40B4-BE49-F238E27FC236}">
                <a16:creationId xmlns:a16="http://schemas.microsoft.com/office/drawing/2014/main" id="{F62A9704-8571-4631-6219-9D52A6580127}"/>
              </a:ext>
            </a:extLst>
          </p:cNvPr>
          <p:cNvGrpSpPr>
            <a:grpSpLocks/>
          </p:cNvGrpSpPr>
          <p:nvPr/>
        </p:nvGrpSpPr>
        <p:grpSpPr bwMode="auto">
          <a:xfrm>
            <a:off x="5526088" y="3340100"/>
            <a:ext cx="2744787" cy="927100"/>
            <a:chOff x="3481" y="2104"/>
            <a:chExt cx="1729" cy="584"/>
          </a:xfrm>
        </p:grpSpPr>
        <p:sp>
          <p:nvSpPr>
            <p:cNvPr id="38918" name="Text Box 6">
              <a:extLst>
                <a:ext uri="{FF2B5EF4-FFF2-40B4-BE49-F238E27FC236}">
                  <a16:creationId xmlns:a16="http://schemas.microsoft.com/office/drawing/2014/main" id="{8565F552-0810-0A96-E7E1-FF25ECCD6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" y="2505"/>
              <a:ext cx="783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3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methane (</a:t>
              </a: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CH</a:t>
              </a:r>
              <a:r>
                <a:rPr lang="en-US" sz="1000" b="1" baseline="-2500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4</a:t>
              </a: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)</a:t>
              </a:r>
              <a:endParaRPr lang="en-US" sz="1300" b="1">
                <a:latin typeface="Arial" charset="0"/>
                <a:ea typeface="ＭＳ Ｐゴシック" charset="0"/>
              </a:endParaRPr>
            </a:p>
          </p:txBody>
        </p:sp>
        <p:sp>
          <p:nvSpPr>
            <p:cNvPr id="38919" name="Text Box 7">
              <a:extLst>
                <a:ext uri="{FF2B5EF4-FFF2-40B4-BE49-F238E27FC236}">
                  <a16:creationId xmlns:a16="http://schemas.microsoft.com/office/drawing/2014/main" id="{A9E51788-0A3B-1680-04AB-4453323A8E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0" y="2505"/>
              <a:ext cx="63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water </a:t>
              </a: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(H</a:t>
              </a:r>
              <a:r>
                <a:rPr lang="en-US" sz="1000" b="1" baseline="-2500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2</a:t>
              </a: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O</a:t>
              </a:r>
              <a:r>
                <a:rPr lang="en-US" sz="13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)</a:t>
              </a:r>
              <a:endParaRPr lang="en-US" sz="1300" b="1">
                <a:latin typeface="Arial" charset="0"/>
                <a:ea typeface="ＭＳ Ｐゴシック" charset="0"/>
              </a:endParaRPr>
            </a:p>
          </p:txBody>
        </p:sp>
        <p:sp>
          <p:nvSpPr>
            <p:cNvPr id="38920" name="Text Box 8">
              <a:extLst>
                <a:ext uri="{FF2B5EF4-FFF2-40B4-BE49-F238E27FC236}">
                  <a16:creationId xmlns:a16="http://schemas.microsoft.com/office/drawing/2014/main" id="{96F84957-96AC-B697-ABC2-A08BED9D6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" y="2104"/>
              <a:ext cx="859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3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carbon dioxide</a:t>
              </a:r>
              <a:br>
                <a:rPr lang="en-US" sz="13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</a:b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(CO</a:t>
              </a:r>
              <a:r>
                <a:rPr lang="en-US" sz="1000" b="1" baseline="-2500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2</a:t>
              </a: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)</a:t>
              </a:r>
              <a:endParaRPr lang="en-US" sz="1300" b="1">
                <a:solidFill>
                  <a:schemeClr val="bg1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84C7651-0F0A-3F8D-C374-73AA50EFC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023938"/>
            <a:ext cx="8496300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Global warming refers to the trend of increasing global temperatures.</a:t>
            </a:r>
          </a:p>
        </p:txBody>
      </p:sp>
      <p:pic>
        <p:nvPicPr>
          <p:cNvPr id="35843" name="Picture 3" descr="bhspe-051602-005">
            <a:extLst>
              <a:ext uri="{FF2B5EF4-FFF2-40B4-BE49-F238E27FC236}">
                <a16:creationId xmlns:a16="http://schemas.microsoft.com/office/drawing/2014/main" id="{C28CA052-26DE-9944-7F8A-DD7F57C6B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06700"/>
            <a:ext cx="41148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bhspe-051602-006">
            <a:extLst>
              <a:ext uri="{FF2B5EF4-FFF2-40B4-BE49-F238E27FC236}">
                <a16:creationId xmlns:a16="http://schemas.microsoft.com/office/drawing/2014/main" id="{145822AA-D423-A29C-BA74-A6AFD7F7E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86075"/>
            <a:ext cx="3429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Rectangle 9">
            <a:extLst>
              <a:ext uri="{FF2B5EF4-FFF2-40B4-BE49-F238E27FC236}">
                <a16:creationId xmlns:a16="http://schemas.microsoft.com/office/drawing/2014/main" id="{81CBD3AC-A340-1905-0922-40ACFE7A8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900488"/>
            <a:ext cx="102076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>
                <a:latin typeface="Arial" charset="0"/>
                <a:ea typeface="ＭＳ Ｐゴシック" charset="0"/>
              </a:rPr>
              <a:t>North Pole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9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203</Words>
  <Application>Microsoft Macintosh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Times</vt:lpstr>
      <vt:lpstr>ＭＳ Ｐゴシック</vt:lpstr>
      <vt:lpstr>Arial</vt:lpstr>
      <vt:lpstr>Calibri</vt:lpstr>
      <vt:lpstr>Blank Presentation</vt:lpstr>
      <vt:lpstr>PowerPoint Presentation</vt:lpstr>
      <vt:lpstr>Pollutants accumulate in the air.  </vt:lpstr>
      <vt:lpstr>PowerPoint Presentation</vt:lpstr>
      <vt:lpstr>Air pollution is changing Earth’s biosphere.  </vt:lpstr>
      <vt:lpstr>PowerPoint Presentation</vt:lpstr>
      <vt:lpstr>PowerPoint Presentation</vt:lpstr>
    </vt:vector>
  </TitlesOfParts>
  <Company>뿿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McDougal Littell</dc:creator>
  <cp:lastModifiedBy>Rosemary Bond</cp:lastModifiedBy>
  <cp:revision>156</cp:revision>
  <dcterms:created xsi:type="dcterms:W3CDTF">2006-09-14T16:17:10Z</dcterms:created>
  <dcterms:modified xsi:type="dcterms:W3CDTF">2022-04-30T20:44:44Z</dcterms:modified>
</cp:coreProperties>
</file>