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63" r:id="rId2"/>
    <p:sldId id="257" r:id="rId3"/>
    <p:sldId id="259" r:id="rId4"/>
    <p:sldId id="26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>
      <p:cViewPr varScale="1">
        <p:scale>
          <a:sx n="117" d="100"/>
          <a:sy n="117" d="100"/>
        </p:scale>
        <p:origin x="1336" y="168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213209-A33A-F35C-BE1A-13B7A5DC0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AFC20DB-C913-0FD8-B267-A6AB5C3F92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9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58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47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62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73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17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17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1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10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66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C6C8D8ED-8BD3-7CBC-D390-86867DF95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946941-8908-1DDF-637B-3721B8286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F594EA-C83D-5770-BAFF-F591B68CE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BC31F0A3-780E-A9D9-9EF9-C5B978DCE6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16.3 Water Quality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969B28BD-FF19-0B3B-73F2-923BE7FBC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009650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186496"/>
                </a:solidFill>
                <a:latin typeface="Arial" panose="020B0604020202020204" pitchFamily="34" charset="0"/>
              </a:rPr>
              <a:t>KEY CONCEPT </a:t>
            </a:r>
            <a:br>
              <a:rPr lang="en-US" altLang="en-US" b="1">
                <a:solidFill>
                  <a:srgbClr val="186496"/>
                </a:solidFill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Pollution of Earth</a:t>
            </a:r>
            <a:r>
              <a:rPr lang="ja-JP" altLang="en-US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>
                <a:solidFill>
                  <a:srgbClr val="000000"/>
                </a:solidFill>
                <a:latin typeface="Arial" panose="020B0604020202020204" pitchFamily="34" charset="0"/>
              </a:rPr>
              <a:t>s freshwater supply threatens habitat and health. 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4" name="Picture 6" descr="bhspe-0516co-001">
            <a:extLst>
              <a:ext uri="{FF2B5EF4-FFF2-40B4-BE49-F238E27FC236}">
                <a16:creationId xmlns:a16="http://schemas.microsoft.com/office/drawing/2014/main" id="{FA1B54E2-B138-F7B8-CAC8-A399F555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22525"/>
            <a:ext cx="5486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C832D2-7887-7027-D7AE-4E9FDBA27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803275"/>
            <a:ext cx="8920162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Water pollution affects ecosystems. 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B12C64C-0271-AF91-FE2F-1031E6897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25" y="1385888"/>
            <a:ext cx="852487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Pollution can put entire freshwater ecosystems at risk. </a:t>
            </a:r>
          </a:p>
        </p:txBody>
      </p:sp>
      <p:pic>
        <p:nvPicPr>
          <p:cNvPr id="4101" name="Picture 5" descr="bhspe-051603-002">
            <a:extLst>
              <a:ext uri="{FF2B5EF4-FFF2-40B4-BE49-F238E27FC236}">
                <a16:creationId xmlns:a16="http://schemas.microsoft.com/office/drawing/2014/main" id="{8C5905B5-5F67-D199-F557-C1CFAFB2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294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8" name="Picture 50" descr="496.jpg                                                        0006B018&#9;Macintosh                      BEB7E0B0:">
            <a:extLst>
              <a:ext uri="{FF2B5EF4-FFF2-40B4-BE49-F238E27FC236}">
                <a16:creationId xmlns:a16="http://schemas.microsoft.com/office/drawing/2014/main" id="{D331E175-69F7-5421-45DC-9E90C4C8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66875"/>
            <a:ext cx="556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Rectangle 40">
            <a:extLst>
              <a:ext uri="{FF2B5EF4-FFF2-40B4-BE49-F238E27FC236}">
                <a16:creationId xmlns:a16="http://schemas.microsoft.com/office/drawing/2014/main" id="{345C32C7-A8A9-AECD-5BD0-2615A1C5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23938"/>
            <a:ext cx="8496300" cy="457200"/>
          </a:xfrm>
        </p:spPr>
        <p:txBody>
          <a:bodyPr/>
          <a:lstStyle/>
          <a:p>
            <a:pPr eaLnBrk="1" hangingPunct="1"/>
            <a:r>
              <a:rPr lang="en-US" altLang="en-US"/>
              <a:t>Indicator species provide a sign of an ecosystem</a:t>
            </a:r>
            <a:r>
              <a:rPr lang="ja-JP" altLang="en-US"/>
              <a:t>’</a:t>
            </a:r>
            <a:r>
              <a:rPr lang="en-US" altLang="ja-JP"/>
              <a:t>s health.</a:t>
            </a:r>
            <a:endParaRPr lang="en-US" altLang="en-US"/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73306F2F-CEAA-C494-B8D4-687664EE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454150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amphibians</a:t>
            </a:r>
          </a:p>
        </p:txBody>
      </p:sp>
      <p:sp>
        <p:nvSpPr>
          <p:cNvPr id="7216" name="Rectangle 48">
            <a:extLst>
              <a:ext uri="{FF2B5EF4-FFF2-40B4-BE49-F238E27FC236}">
                <a16:creationId xmlns:a16="http://schemas.microsoft.com/office/drawing/2014/main" id="{CC6F387F-5160-64D8-F746-37C42983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892300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top predators</a:t>
            </a:r>
          </a:p>
        </p:txBody>
      </p:sp>
      <p:pic>
        <p:nvPicPr>
          <p:cNvPr id="7217" name="Picture 49" descr="25.jpg                                                         0006B018&#9;Macintosh                      BEB7E0B0:">
            <a:extLst>
              <a:ext uri="{FF2B5EF4-FFF2-40B4-BE49-F238E27FC236}">
                <a16:creationId xmlns:a16="http://schemas.microsoft.com/office/drawing/2014/main" id="{5E1B2EE3-C66E-77A8-8A49-1309DD5D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513"/>
            <a:ext cx="371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15" grpId="0" build="p" bldLvl="2" autoUpdateAnimBg="0"/>
      <p:bldP spid="7216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217E4AD-CDC0-FE20-D13F-C23A6E3D1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801688"/>
            <a:ext cx="893445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Biomagnification causes accumulation of toxins in the food chain. 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AEA8D9E-373A-C412-8A7B-A6B622531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743075"/>
            <a:ext cx="4762500" cy="24288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Pollutants can move up the food chain.</a:t>
            </a:r>
          </a:p>
          <a:p>
            <a:pPr lvl="1" eaLnBrk="1" hangingPunct="1">
              <a:defRPr/>
            </a:pPr>
            <a:r>
              <a:rPr lang="en-US"/>
              <a:t>predators eat contaminated prey</a:t>
            </a:r>
          </a:p>
          <a:p>
            <a:pPr lvl="1" eaLnBrk="1" hangingPunct="1">
              <a:defRPr/>
            </a:pPr>
            <a:r>
              <a:rPr lang="en-US"/>
              <a:t>pollution accumulates at each stage of the food chain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CC6856E1-95EE-24C9-DD30-BDDB53D7F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152900"/>
            <a:ext cx="4776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Top consumers, including humans, are most affected.</a:t>
            </a:r>
          </a:p>
        </p:txBody>
      </p:sp>
      <p:pic>
        <p:nvPicPr>
          <p:cNvPr id="29707" name="Picture 11" descr="0495_bhspe-051603.p1.jpg                                       00066E95&#9;Macintosh                      BEB7E0B0:">
            <a:extLst>
              <a:ext uri="{FF2B5EF4-FFF2-40B4-BE49-F238E27FC236}">
                <a16:creationId xmlns:a16="http://schemas.microsoft.com/office/drawing/2014/main" id="{2BCAF512-87B5-48F8-0800-A5F58D4C8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422400"/>
            <a:ext cx="277018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bldLvl="5" autoUpdateAnimBg="0"/>
      <p:bldP spid="29704" grpId="0" build="p" bldLvl="5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85</Words>
  <Application>Microsoft Macintosh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</vt:lpstr>
      <vt:lpstr>ＭＳ Ｐゴシック</vt:lpstr>
      <vt:lpstr>Arial</vt:lpstr>
      <vt:lpstr>Calibri</vt:lpstr>
      <vt:lpstr>Blank Presentation</vt:lpstr>
      <vt:lpstr>PowerPoint Presentation</vt:lpstr>
      <vt:lpstr>Water pollution affects ecosystems.  </vt:lpstr>
      <vt:lpstr>PowerPoint Presentation</vt:lpstr>
      <vt:lpstr>Biomagnification causes accumulation of toxins in the food chain.  </vt:lpstr>
    </vt:vector>
  </TitlesOfParts>
  <Company>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Rosemary Bond</cp:lastModifiedBy>
  <cp:revision>132</cp:revision>
  <dcterms:created xsi:type="dcterms:W3CDTF">2006-09-14T16:17:10Z</dcterms:created>
  <dcterms:modified xsi:type="dcterms:W3CDTF">2022-04-30T20:45:01Z</dcterms:modified>
</cp:coreProperties>
</file>