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63" r:id="rId2"/>
    <p:sldId id="257" r:id="rId3"/>
    <p:sldId id="259" r:id="rId4"/>
    <p:sldId id="269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48"/>
  </p:normalViewPr>
  <p:slideViewPr>
    <p:cSldViewPr>
      <p:cViewPr varScale="1">
        <p:scale>
          <a:sx n="117" d="100"/>
          <a:sy n="117" d="100"/>
        </p:scale>
        <p:origin x="1336" y="168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F2B66EC-4A14-51CF-8002-1A9D4103D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3CED3F4-F95F-6ABE-E717-09CE88EA56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40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27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62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81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2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4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1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9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14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53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A048550F-DE1C-D848-8660-D192A9EAF6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0D11D0-6CE3-162E-2158-B272B9179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5932DD-D815-29D0-A2E0-4A45DA555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9CD7A264-F5BD-EDAE-D214-98F16A213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16.5 Conservation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BAC45A3-0C6D-D005-2247-0E340EEB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  <a:t>KEY CONCEPT </a:t>
            </a:r>
            <a:b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Conservation methods can help protect and restore ecosystems.  </a:t>
            </a:r>
          </a:p>
        </p:txBody>
      </p:sp>
      <p:pic>
        <p:nvPicPr>
          <p:cNvPr id="12294" name="Picture 6" descr="bhspe-0516co-001">
            <a:extLst>
              <a:ext uri="{FF2B5EF4-FFF2-40B4-BE49-F238E27FC236}">
                <a16:creationId xmlns:a16="http://schemas.microsoft.com/office/drawing/2014/main" id="{5FA3AE43-0A0C-9262-B050-30C7D809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8674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B43D9BD-D2C0-6E76-E2B2-DFF295CE3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801688"/>
            <a:ext cx="8920162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Sustainable development manages resources for present and future generations.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B3FB816-3969-E75D-0C1F-336376D4A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43075"/>
            <a:ext cx="8610600" cy="1698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Sustainable development meets needs without hurting future generations.</a:t>
            </a:r>
          </a:p>
          <a:p>
            <a:pPr lvl="1" eaLnBrk="1" hangingPunct="1">
              <a:defRPr/>
            </a:pPr>
            <a:r>
              <a:rPr lang="en-US"/>
              <a:t>resources meet current needs</a:t>
            </a:r>
          </a:p>
          <a:p>
            <a:pPr lvl="1" eaLnBrk="1" hangingPunct="1">
              <a:defRPr/>
            </a:pPr>
            <a:r>
              <a:rPr lang="en-US"/>
              <a:t>resources will still be available for future use</a:t>
            </a:r>
          </a:p>
        </p:txBody>
      </p:sp>
      <p:pic>
        <p:nvPicPr>
          <p:cNvPr id="4101" name="Picture 5" descr="502.jpg                                                        0006B018&#9;Macintosh                      BEB7E0B0:">
            <a:extLst>
              <a:ext uri="{FF2B5EF4-FFF2-40B4-BE49-F238E27FC236}">
                <a16:creationId xmlns:a16="http://schemas.microsoft.com/office/drawing/2014/main" id="{EE3D0810-AF67-765C-1ACE-BC62BD7A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52578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>
            <a:extLst>
              <a:ext uri="{FF2B5EF4-FFF2-40B4-BE49-F238E27FC236}">
                <a16:creationId xmlns:a16="http://schemas.microsoft.com/office/drawing/2014/main" id="{DDFE666A-EC6F-0CDD-18DD-80C4E52F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413" y="1009650"/>
            <a:ext cx="8510587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timber industry has started to adopt sustainable practices.</a:t>
            </a:r>
          </a:p>
        </p:txBody>
      </p:sp>
      <p:sp>
        <p:nvSpPr>
          <p:cNvPr id="7215" name="Rectangle 47">
            <a:extLst>
              <a:ext uri="{FF2B5EF4-FFF2-40B4-BE49-F238E27FC236}">
                <a16:creationId xmlns:a16="http://schemas.microsoft.com/office/drawing/2014/main" id="{C2786D86-D2F7-2442-2490-B35730429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1816100"/>
            <a:ext cx="849630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</a:rPr>
              <a:t>Global fisheries have adopted several sustainable practices.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rotation of catches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fishing gear review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harvest reduction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fishing bans</a:t>
            </a:r>
          </a:p>
        </p:txBody>
      </p:sp>
      <p:pic>
        <p:nvPicPr>
          <p:cNvPr id="7216" name="Picture 48" descr="781.jpg                                                        0006B018&#9;Macintosh                      BEB7E0B0:">
            <a:extLst>
              <a:ext uri="{FF2B5EF4-FFF2-40B4-BE49-F238E27FC236}">
                <a16:creationId xmlns:a16="http://schemas.microsoft.com/office/drawing/2014/main" id="{A7202483-00FB-819C-6D00-D273005C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6228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utoUpdateAnimBg="0"/>
      <p:bldP spid="721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E4545D4-2611-4628-93CC-5FAF44547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1016000"/>
            <a:ext cx="8905875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Conservation practices focus on a few species but benefit entire ecosystems.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F5B979B-26A8-E110-E254-EC465A8B9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413" y="1957388"/>
            <a:ext cx="5005387" cy="43275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Endangered Species Act works to protect individual species from extinction.</a:t>
            </a:r>
          </a:p>
          <a:p>
            <a:pPr eaLnBrk="1" hangingPunct="1">
              <a:defRPr/>
            </a:pPr>
            <a:r>
              <a:rPr lang="en-US"/>
              <a:t>A listed species is often called an umbrella species.</a:t>
            </a:r>
          </a:p>
          <a:p>
            <a:pPr lvl="1" eaLnBrk="1" hangingPunct="1">
              <a:defRPr/>
            </a:pPr>
            <a:r>
              <a:rPr lang="en-US"/>
              <a:t>the habitat in which the species lives must be protected</a:t>
            </a:r>
          </a:p>
          <a:p>
            <a:pPr lvl="1" eaLnBrk="1" hangingPunct="1">
              <a:defRPr/>
            </a:pPr>
            <a:r>
              <a:rPr lang="en-US"/>
              <a:t>other species are protected because they share the ecosystem</a:t>
            </a:r>
          </a:p>
        </p:txBody>
      </p:sp>
      <p:pic>
        <p:nvPicPr>
          <p:cNvPr id="29700" name="Picture 4" descr="bhspe-051605-002">
            <a:extLst>
              <a:ext uri="{FF2B5EF4-FFF2-40B4-BE49-F238E27FC236}">
                <a16:creationId xmlns:a16="http://schemas.microsoft.com/office/drawing/2014/main" id="{99AFFDBB-6648-6EA1-4D4E-BEF59CEC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3512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496.jpg                                                        0006B018&#9;Macintosh                      BEB7E0B0:">
            <a:extLst>
              <a:ext uri="{FF2B5EF4-FFF2-40B4-BE49-F238E27FC236}">
                <a16:creationId xmlns:a16="http://schemas.microsoft.com/office/drawing/2014/main" id="{B91D41D4-0E25-8042-48B1-BC57B266B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27450"/>
            <a:ext cx="53975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FB9E6F72-32D1-B3D2-34A9-2993471BC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" y="788988"/>
            <a:ext cx="8905875" cy="457200"/>
          </a:xfrm>
        </p:spPr>
        <p:txBody>
          <a:bodyPr/>
          <a:lstStyle/>
          <a:p>
            <a:pPr eaLnBrk="1" hangingPunct="1"/>
            <a:r>
              <a:rPr lang="en-US" altLang="en-US"/>
              <a:t>Protecting Earth</a:t>
            </a:r>
            <a:r>
              <a:rPr lang="ja-JP" altLang="en-US"/>
              <a:t>’</a:t>
            </a:r>
            <a:r>
              <a:rPr lang="en-US" altLang="ja-JP"/>
              <a:t>s resources helps protect our future. </a:t>
            </a: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698E5A1-835C-D432-C9D7-96AED44DA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360488"/>
            <a:ext cx="8496300" cy="3743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Environmental Protection Agency (EPA) was created in 1970.</a:t>
            </a:r>
          </a:p>
          <a:p>
            <a:pPr eaLnBrk="1" hangingPunct="1">
              <a:defRPr/>
            </a:pPr>
            <a:r>
              <a:rPr lang="en-US"/>
              <a:t>The EPA develops policies and regulations to protect the environment.</a:t>
            </a:r>
          </a:p>
          <a:p>
            <a:pPr eaLnBrk="1" hangingPunct="1">
              <a:defRPr/>
            </a:pPr>
            <a:r>
              <a:rPr lang="en-US"/>
              <a:t>Legislation helps to protect the environment and endangered species.</a:t>
            </a:r>
          </a:p>
          <a:p>
            <a:pPr lvl="1" eaLnBrk="1" hangingPunct="1">
              <a:defRPr/>
            </a:pPr>
            <a:r>
              <a:rPr lang="en-US"/>
              <a:t>Clean Air Act</a:t>
            </a:r>
          </a:p>
          <a:p>
            <a:pPr lvl="1" eaLnBrk="1" hangingPunct="1">
              <a:defRPr/>
            </a:pPr>
            <a:r>
              <a:rPr lang="en-US"/>
              <a:t>Clean Water Act</a:t>
            </a:r>
          </a:p>
          <a:p>
            <a:pPr lvl="1" eaLnBrk="1" hangingPunct="1">
              <a:defRPr/>
            </a:pPr>
            <a:r>
              <a:rPr lang="en-US"/>
              <a:t>Endangered Species 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C664D8D-B8C6-D264-9E9F-8C42243C8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03300"/>
            <a:ext cx="4076700" cy="1187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National Park Service helps manage public lands.</a:t>
            </a:r>
          </a:p>
        </p:txBody>
      </p:sp>
      <p:pic>
        <p:nvPicPr>
          <p:cNvPr id="41987" name="Picture 3" descr="bhspe-051605-003">
            <a:extLst>
              <a:ext uri="{FF2B5EF4-FFF2-40B4-BE49-F238E27FC236}">
                <a16:creationId xmlns:a16="http://schemas.microsoft.com/office/drawing/2014/main" id="{7AA6EFAC-453D-427E-B5E0-4958BCD1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066800"/>
            <a:ext cx="3816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>
            <a:extLst>
              <a:ext uri="{FF2B5EF4-FFF2-40B4-BE49-F238E27FC236}">
                <a16:creationId xmlns:a16="http://schemas.microsoft.com/office/drawing/2014/main" id="{26697D42-FA61-3CAD-1295-394CD6573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222500"/>
            <a:ext cx="4076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Arial" charset="0"/>
                <a:ea typeface="ＭＳ Ｐゴシック" charset="0"/>
              </a:rPr>
              <a:t>The park system includes over 390 areas, covering 84 million acres.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bldLvl="5" autoUpdateAnimBg="0" advAuto="0"/>
      <p:bldP spid="41990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875E8FC-15B5-E606-7277-40EA0414B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09650"/>
            <a:ext cx="8496300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There are several ways that people can help protect the environment.</a:t>
            </a:r>
          </a:p>
        </p:txBody>
      </p:sp>
      <p:pic>
        <p:nvPicPr>
          <p:cNvPr id="43011" name="Picture 3" descr="bhspe-051605-006">
            <a:extLst>
              <a:ext uri="{FF2B5EF4-FFF2-40B4-BE49-F238E27FC236}">
                <a16:creationId xmlns:a16="http://schemas.microsoft.com/office/drawing/2014/main" id="{3B2DDFFC-033C-36B3-0E5D-B4F73A45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5163"/>
            <a:ext cx="51054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>
            <a:extLst>
              <a:ext uri="{FF2B5EF4-FFF2-40B4-BE49-F238E27FC236}">
                <a16:creationId xmlns:a16="http://schemas.microsoft.com/office/drawing/2014/main" id="{E1B050A3-49B5-5984-AB81-86637C7D7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803400"/>
            <a:ext cx="84963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control population growth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develop sustainable technology and practices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protect and maintain ecosystems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4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222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</vt:lpstr>
      <vt:lpstr>ＭＳ Ｐゴシック</vt:lpstr>
      <vt:lpstr>Arial</vt:lpstr>
      <vt:lpstr>Calibri</vt:lpstr>
      <vt:lpstr>Blank Presentation</vt:lpstr>
      <vt:lpstr>PowerPoint Presentation</vt:lpstr>
      <vt:lpstr>Sustainable development manages resources for present and future generations.</vt:lpstr>
      <vt:lpstr>PowerPoint Presentation</vt:lpstr>
      <vt:lpstr>Conservation practices focus on a few species but benefit entire ecosystems. </vt:lpstr>
      <vt:lpstr>Protecting Earth’s resources helps protect our future. </vt:lpstr>
      <vt:lpstr>PowerPoint Presentation</vt:lpstr>
      <vt:lpstr>PowerPoint Presentation</vt:lpstr>
    </vt:vector>
  </TitlesOfParts>
  <Company>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Rosemary Bond</cp:lastModifiedBy>
  <cp:revision>155</cp:revision>
  <dcterms:created xsi:type="dcterms:W3CDTF">2006-09-14T16:17:10Z</dcterms:created>
  <dcterms:modified xsi:type="dcterms:W3CDTF">2022-04-30T21:30:22Z</dcterms:modified>
</cp:coreProperties>
</file>